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82" r:id="rId5"/>
    <p:sldId id="274" r:id="rId6"/>
    <p:sldId id="283" r:id="rId7"/>
    <p:sldId id="284" r:id="rId8"/>
    <p:sldId id="285" r:id="rId9"/>
    <p:sldId id="286" r:id="rId10"/>
    <p:sldId id="301" r:id="rId11"/>
    <p:sldId id="295" r:id="rId12"/>
    <p:sldId id="300" r:id="rId13"/>
    <p:sldId id="294" r:id="rId14"/>
    <p:sldId id="303" r:id="rId15"/>
    <p:sldId id="293" r:id="rId16"/>
    <p:sldId id="304" r:id="rId17"/>
    <p:sldId id="302" r:id="rId18"/>
    <p:sldId id="292" r:id="rId19"/>
    <p:sldId id="287" r:id="rId20"/>
    <p:sldId id="275" r:id="rId21"/>
    <p:sldId id="276" r:id="rId22"/>
    <p:sldId id="277" r:id="rId23"/>
    <p:sldId id="278" r:id="rId24"/>
    <p:sldId id="279" r:id="rId25"/>
    <p:sldId id="298" r:id="rId26"/>
    <p:sldId id="299" r:id="rId27"/>
    <p:sldId id="296" r:id="rId28"/>
    <p:sldId id="297" r:id="rId29"/>
    <p:sldId id="264" r:id="rId30"/>
    <p:sldId id="280" r:id="rId31"/>
    <p:sldId id="281" r:id="rId32"/>
    <p:sldId id="288" r:id="rId33"/>
    <p:sldId id="265" r:id="rId34"/>
    <p:sldId id="266" r:id="rId35"/>
    <p:sldId id="267" r:id="rId36"/>
    <p:sldId id="268" r:id="rId37"/>
    <p:sldId id="269" r:id="rId38"/>
    <p:sldId id="270" r:id="rId39"/>
    <p:sldId id="289" r:id="rId40"/>
    <p:sldId id="291" r:id="rId41"/>
    <p:sldId id="290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15"/>
    <p:restoredTop sz="93157" autoAdjust="0"/>
  </p:normalViewPr>
  <p:slideViewPr>
    <p:cSldViewPr snapToGrid="0" snapToObjects="1">
      <p:cViewPr varScale="1">
        <p:scale>
          <a:sx n="119" d="100"/>
          <a:sy n="119" d="100"/>
        </p:scale>
        <p:origin x="80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9B9FF-71BF-6149-A0CB-459184DAAD9F}" type="datetimeFigureOut">
              <a:rPr lang="en-US" smtClean="0"/>
              <a:t>4/15/19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916DAE-669F-3546-9A68-DB1260F5E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4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16A6D14-B43F-D74E-ADD0-67839421EB5F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2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7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3DB9194-D790-C246-9471-CBD8AF6B1B30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3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40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1333A27-E603-F54F-821F-5753EB24605C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29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10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5128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41489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  <a:p>
            <a:pPr algn="l"/>
            <a:r>
              <a:rPr lang="en-US" sz="1400" dirty="0" err="1">
                <a:latin typeface="Arial"/>
                <a:cs typeface="Arial"/>
              </a:rPr>
              <a:t>Rayid</a:t>
            </a:r>
            <a:r>
              <a:rPr lang="en-US" sz="1400" baseline="0" dirty="0">
                <a:latin typeface="Arial"/>
                <a:cs typeface="Arial"/>
              </a:rPr>
              <a:t> </a:t>
            </a:r>
            <a:r>
              <a:rPr lang="en-US" sz="1400" baseline="0" dirty="0" err="1">
                <a:latin typeface="Arial"/>
                <a:cs typeface="Arial"/>
              </a:rPr>
              <a:t>Ghani</a:t>
            </a:r>
            <a:r>
              <a:rPr lang="en-US" sz="1400" baseline="0" dirty="0">
                <a:latin typeface="Arial"/>
                <a:cs typeface="Arial"/>
              </a:rPr>
              <a:t>															@</a:t>
            </a:r>
            <a:r>
              <a:rPr lang="en-US" sz="1400" baseline="0" dirty="0" err="1">
                <a:latin typeface="Arial"/>
                <a:cs typeface="Arial"/>
              </a:rPr>
              <a:t>rayidghani</a:t>
            </a:r>
            <a:r>
              <a:rPr lang="en-US" sz="1400" baseline="0" dirty="0">
                <a:latin typeface="Arial"/>
                <a:cs typeface="Arial"/>
              </a:rPr>
              <a:t>				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8" name="Picture 7" descr="UChicago_RGB_MAROO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432" y="5316288"/>
            <a:ext cx="2667201" cy="94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1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87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5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353805"/>
            <a:ext cx="8749772" cy="49546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  <a:p>
            <a:pPr algn="l"/>
            <a:r>
              <a:rPr lang="en-US" sz="1400" dirty="0" err="1">
                <a:latin typeface="Arial"/>
                <a:cs typeface="Arial"/>
              </a:rPr>
              <a:t>Rayid</a:t>
            </a:r>
            <a:r>
              <a:rPr lang="en-US" sz="1400" baseline="0" dirty="0">
                <a:latin typeface="Arial"/>
                <a:cs typeface="Arial"/>
              </a:rPr>
              <a:t> </a:t>
            </a:r>
            <a:r>
              <a:rPr lang="en-US" sz="1400" baseline="0" dirty="0" err="1">
                <a:latin typeface="Arial"/>
                <a:cs typeface="Arial"/>
              </a:rPr>
              <a:t>Ghani</a:t>
            </a:r>
            <a:r>
              <a:rPr lang="en-US" sz="1400" baseline="0" dirty="0">
                <a:latin typeface="Arial"/>
                <a:cs typeface="Arial"/>
              </a:rPr>
              <a:t>															@</a:t>
            </a:r>
            <a:r>
              <a:rPr lang="en-US" sz="1400" baseline="0" dirty="0" err="1">
                <a:latin typeface="Arial"/>
                <a:cs typeface="Arial"/>
              </a:rPr>
              <a:t>rayidghani</a:t>
            </a:r>
            <a:r>
              <a:rPr lang="en-US" sz="1400" baseline="0" dirty="0">
                <a:latin typeface="Arial"/>
                <a:cs typeface="Arial"/>
              </a:rPr>
              <a:t>				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12066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412"/>
            <a:ext cx="9144000" cy="1143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1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3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58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34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  <a:p>
            <a:pPr algn="l"/>
            <a:r>
              <a:rPr lang="en-US" sz="1400" dirty="0" err="1">
                <a:latin typeface="Arial"/>
                <a:cs typeface="Arial"/>
              </a:rPr>
              <a:t>Rayid</a:t>
            </a:r>
            <a:r>
              <a:rPr lang="en-US" sz="1400" baseline="0" dirty="0">
                <a:latin typeface="Arial"/>
                <a:cs typeface="Arial"/>
              </a:rPr>
              <a:t> </a:t>
            </a:r>
            <a:r>
              <a:rPr lang="en-US" sz="1400" baseline="0" dirty="0" err="1">
                <a:latin typeface="Arial"/>
                <a:cs typeface="Arial"/>
              </a:rPr>
              <a:t>Ghani</a:t>
            </a:r>
            <a:r>
              <a:rPr lang="en-US" sz="1400" baseline="0" dirty="0">
                <a:latin typeface="Arial"/>
                <a:cs typeface="Arial"/>
              </a:rPr>
              <a:t>															@</a:t>
            </a:r>
            <a:r>
              <a:rPr lang="en-US" sz="1400" baseline="0" dirty="0" err="1">
                <a:latin typeface="Arial"/>
                <a:cs typeface="Arial"/>
              </a:rPr>
              <a:t>rayidghani</a:t>
            </a:r>
            <a:r>
              <a:rPr lang="en-US" sz="1400" baseline="0" dirty="0">
                <a:latin typeface="Arial"/>
                <a:cs typeface="Arial"/>
              </a:rPr>
              <a:t>				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665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36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34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312F8-2DE2-6B40-83C5-731724CAE2B0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46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1Q5FGRnxt4&amp;list=PL5-da3qGB5IC4vaDba5ClatUmFppXLAhE" TargetMode="External"/><Relationship Id="rId2" Type="http://schemas.openxmlformats.org/officeDocument/2006/relationships/hyperlink" Target="http://nbviewer.jupyter.org/github/justmarkham/DAT8/blob/master/notebooks/12_logistic_regression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orianhartl.com/logistic-regression-geometric-intuition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ngr.mun.ca/~baxter/Publications/LagrangeForSVMs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596" y="1851285"/>
            <a:ext cx="8193604" cy="1470025"/>
          </a:xfrm>
        </p:spPr>
        <p:txBody>
          <a:bodyPr/>
          <a:lstStyle/>
          <a:p>
            <a:r>
              <a:rPr lang="en-US" dirty="0"/>
              <a:t>Supervised Learning</a:t>
            </a:r>
            <a:br>
              <a:rPr lang="en-US" dirty="0"/>
            </a:br>
            <a:r>
              <a:rPr lang="en-US" dirty="0"/>
              <a:t>Logistic Regression and SVMs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7500" y="3911443"/>
            <a:ext cx="6400800" cy="786542"/>
          </a:xfrm>
        </p:spPr>
        <p:txBody>
          <a:bodyPr>
            <a:normAutofit/>
          </a:bodyPr>
          <a:lstStyle/>
          <a:p>
            <a:r>
              <a:rPr lang="en-US" sz="3600" dirty="0" err="1"/>
              <a:t>Rayid</a:t>
            </a:r>
            <a:r>
              <a:rPr lang="en-US" sz="3600" dirty="0"/>
              <a:t> </a:t>
            </a:r>
            <a:r>
              <a:rPr lang="en-US" sz="3600" dirty="0" err="1"/>
              <a:t>Ghani</a:t>
            </a:r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-105838" y="6074661"/>
            <a:ext cx="9267477" cy="786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Slides liberally borrowed and customized from lots of excellent online sources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0842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7DA62B-1F0A-0748-AF56-6A826613B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80" y="1235467"/>
            <a:ext cx="8749772" cy="4954647"/>
          </a:xfrm>
        </p:spPr>
        <p:txBody>
          <a:bodyPr/>
          <a:lstStyle/>
          <a:p>
            <a:r>
              <a:rPr lang="en-US" sz="2400" dirty="0"/>
              <a:t>Goal is to Predict 1 for class 1, 0 for class 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FFE471-B8D4-B04B-9784-475513EE5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optimizing for?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DC1CC9-4B0C-4140-914F-F60AB819EABE}"/>
              </a:ext>
            </a:extLst>
          </p:cNvPr>
          <p:cNvGrpSpPr/>
          <p:nvPr/>
        </p:nvGrpSpPr>
        <p:grpSpPr>
          <a:xfrm>
            <a:off x="559398" y="1698311"/>
            <a:ext cx="5228216" cy="4736971"/>
            <a:chOff x="559398" y="1698311"/>
            <a:chExt cx="5228216" cy="473697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8CED00-1A25-8240-9667-E982BE4B8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0"/>
                      </a14:imgEffect>
                      <a14:imgEffect>
                        <a14:brightnessContrast brigh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9398" y="1698311"/>
              <a:ext cx="5228216" cy="30051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52AB22-E598-F644-9C17-F435ED9823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6" b="68418"/>
            <a:stretch/>
          </p:blipFill>
          <p:spPr>
            <a:xfrm>
              <a:off x="580914" y="4705960"/>
              <a:ext cx="3636084" cy="6522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B162F0-0CF2-B343-8468-F063ED753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008" t="31582" b="5133"/>
            <a:stretch/>
          </p:blipFill>
          <p:spPr>
            <a:xfrm>
              <a:off x="602430" y="5254565"/>
              <a:ext cx="2334409" cy="118071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9B7F22-D442-1441-AFA3-A50092CB8626}"/>
              </a:ext>
            </a:extLst>
          </p:cNvPr>
          <p:cNvSpPr txBox="1"/>
          <p:nvPr/>
        </p:nvSpPr>
        <p:spPr>
          <a:xfrm>
            <a:off x="4047907" y="5850507"/>
            <a:ext cx="3479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Find β</a:t>
            </a:r>
            <a:r>
              <a:rPr lang="en-US" sz="3200" baseline="-25000" dirty="0" err="1"/>
              <a:t>i</a:t>
            </a:r>
            <a:r>
              <a:rPr lang="en-US" sz="3200" dirty="0"/>
              <a:t> to maximize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DCED2A-3F9D-4040-8D27-5894C195F668}"/>
              </a:ext>
            </a:extLst>
          </p:cNvPr>
          <p:cNvCxnSpPr/>
          <p:nvPr/>
        </p:nvCxnSpPr>
        <p:spPr>
          <a:xfrm flipH="1">
            <a:off x="2936839" y="6142894"/>
            <a:ext cx="9574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565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06AEC0-EE2D-E041-BA10-C5721267E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3E7C37-B5BC-C64C-AF20-D43D5DBEE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DE035-C512-A245-BBB6-EF00370D1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40" b="4771"/>
          <a:stretch/>
        </p:blipFill>
        <p:spPr>
          <a:xfrm>
            <a:off x="1142029" y="2022438"/>
            <a:ext cx="5194078" cy="1409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BEF83-CE85-4246-A092-946D77CC3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48"/>
          <a:stretch/>
        </p:blipFill>
        <p:spPr>
          <a:xfrm>
            <a:off x="388068" y="4100322"/>
            <a:ext cx="6701999" cy="76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08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0C948A-0996-304A-B4F6-03087BE8C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(Stochastic) Gradient Descent</a:t>
            </a:r>
          </a:p>
          <a:p>
            <a:pPr lvl="1"/>
            <a:r>
              <a:rPr lang="en-US" dirty="0"/>
              <a:t>For each training data point</a:t>
            </a:r>
          </a:p>
          <a:p>
            <a:pPr lvl="2"/>
            <a:r>
              <a:rPr lang="en-US" dirty="0"/>
              <a:t>Predict using current coefficients</a:t>
            </a:r>
          </a:p>
          <a:p>
            <a:pPr lvl="2"/>
            <a:r>
              <a:rPr lang="en-US" dirty="0"/>
              <a:t>Estimate new coefficients using errors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C42DA4-093E-E54A-8FAE-9B05E0F48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How do you train a Logistic Regression model?</a:t>
            </a:r>
          </a:p>
        </p:txBody>
      </p:sp>
    </p:spTree>
    <p:extLst>
      <p:ext uri="{BB962C8B-B14F-4D97-AF65-F5344CB8AC3E}">
        <p14:creationId xmlns:p14="http://schemas.microsoft.com/office/powerpoint/2010/main" val="293344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9FC3F2-3D81-C642-99D8-1245A6239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of the independent variable on the "odds ratio" </a:t>
            </a:r>
          </a:p>
          <a:p>
            <a:endParaRPr lang="en-US" dirty="0"/>
          </a:p>
          <a:p>
            <a:r>
              <a:rPr lang="en-US" dirty="0"/>
              <a:t>Expected change in log odds ln(p/(1-p) because of a one-unit increase</a:t>
            </a:r>
          </a:p>
          <a:p>
            <a:endParaRPr lang="en-US" dirty="0"/>
          </a:p>
          <a:p>
            <a:r>
              <a:rPr lang="en-US" dirty="0"/>
              <a:t>What does that mean in terms of change of probability?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83886E-429A-144B-9182-946AACA03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Interpreting Logistic Regression coefficients</a:t>
            </a:r>
          </a:p>
        </p:txBody>
      </p:sp>
    </p:spTree>
    <p:extLst>
      <p:ext uri="{BB962C8B-B14F-4D97-AF65-F5344CB8AC3E}">
        <p14:creationId xmlns:p14="http://schemas.microsoft.com/office/powerpoint/2010/main" val="1888228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A91F0F-44AB-6243-89B6-FA476B87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1" y="2081923"/>
            <a:ext cx="8229600" cy="1143000"/>
          </a:xfrm>
        </p:spPr>
        <p:txBody>
          <a:bodyPr>
            <a:noAutofit/>
          </a:bodyPr>
          <a:lstStyle/>
          <a:p>
            <a:r>
              <a:rPr lang="en-US" sz="4800" dirty="0"/>
              <a:t>How does Logistic Regression control underfitting and overfitting?</a:t>
            </a:r>
          </a:p>
        </p:txBody>
      </p:sp>
    </p:spTree>
    <p:extLst>
      <p:ext uri="{BB962C8B-B14F-4D97-AF65-F5344CB8AC3E}">
        <p14:creationId xmlns:p14="http://schemas.microsoft.com/office/powerpoint/2010/main" val="1931846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42BA0E-451A-0A4B-9CCF-3E11D8688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way to reduce overfitting in machine learning models by adding penalties for increasing model complexity</a:t>
            </a:r>
          </a:p>
          <a:p>
            <a:endParaRPr lang="en-US" dirty="0"/>
          </a:p>
          <a:p>
            <a:r>
              <a:rPr lang="en-US" dirty="0"/>
              <a:t>Logistic Regression: </a:t>
            </a:r>
          </a:p>
          <a:p>
            <a:pPr lvl="1"/>
            <a:r>
              <a:rPr lang="en-US" dirty="0"/>
              <a:t>Early stopping</a:t>
            </a:r>
          </a:p>
          <a:p>
            <a:pPr lvl="1"/>
            <a:r>
              <a:rPr lang="en-US" dirty="0"/>
              <a:t>add a penalty term to the cost function based on non-zero coefficients</a:t>
            </a:r>
          </a:p>
          <a:p>
            <a:pPr lvl="2"/>
            <a:r>
              <a:rPr lang="en-US" dirty="0"/>
              <a:t>L1 (Lasso): </a:t>
            </a:r>
          </a:p>
          <a:p>
            <a:pPr lvl="2"/>
            <a:r>
              <a:rPr lang="en-US" dirty="0"/>
              <a:t>L2 (Ridge):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12282A-38DE-C745-BF20-AD105DFB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05184-8E3E-1D43-A246-C5A412F1D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6" t="15686" r="-13476" b="29216"/>
          <a:stretch/>
        </p:blipFill>
        <p:spPr>
          <a:xfrm>
            <a:off x="2815398" y="5194870"/>
            <a:ext cx="2235200" cy="3778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1A9EFC-98E2-2543-B5E4-1FC06E489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398" y="5572733"/>
            <a:ext cx="2325561" cy="45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4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6018B9-3550-964C-A3C2-B418DA017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9673" y="1354138"/>
            <a:ext cx="5997041" cy="495458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3E86A7-65B5-BE46-B679-AA577B9A5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6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16AAA5-F600-8B4F-AA7B-E5DA6E6F1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impact of L1 (</a:t>
            </a:r>
            <a:r>
              <a:rPr lang="en-US" i="1" dirty="0"/>
              <a:t>Least Absolute Shrinkage and Selection Operator) </a:t>
            </a:r>
            <a:r>
              <a:rPr lang="en-US" dirty="0"/>
              <a:t>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What does L2 do?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64853E-F900-A14D-8D2F-E9F9335FD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079638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E22125-86FF-3846-AD47-AEA551392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we have to do any data prep for logistic regression?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6E22D1-AFC5-1C4A-B05C-24A18BF3B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Preparation?</a:t>
            </a:r>
          </a:p>
        </p:txBody>
      </p:sp>
    </p:spTree>
    <p:extLst>
      <p:ext uri="{BB962C8B-B14F-4D97-AF65-F5344CB8AC3E}">
        <p14:creationId xmlns:p14="http://schemas.microsoft.com/office/powerpoint/2010/main" val="1640122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http://nbviewer.jupyter.org/github/justmarkham/DAT8/blob/master/notebooks/12_logistic_regression.ipynb</a:t>
            </a:r>
            <a:br>
              <a:rPr lang="en-US" dirty="0"/>
            </a:br>
            <a:endParaRPr lang="en-US" dirty="0"/>
          </a:p>
          <a:p>
            <a:r>
              <a:rPr lang="en-US" dirty="0"/>
              <a:t>Little deeper into Logistic Regression </a:t>
            </a:r>
            <a:r>
              <a:rPr lang="en-US" dirty="0">
                <a:hlinkClick r:id="rId3"/>
              </a:rPr>
              <a:t>https://www.youtube.com/watch?v=31Q5FGRnxt4&amp;list=PL5-da3qGB5IC4vaDba5ClatUmFppXLAhE</a:t>
            </a:r>
            <a:endParaRPr lang="en-US" dirty="0"/>
          </a:p>
          <a:p>
            <a:endParaRPr lang="en-US" dirty="0"/>
          </a:p>
          <a:p>
            <a:r>
              <a:rPr lang="en-US" dirty="0"/>
              <a:t>Visualization: </a:t>
            </a:r>
            <a:r>
              <a:rPr lang="en-US" dirty="0">
                <a:hlinkClick r:id="rId4"/>
              </a:rPr>
              <a:t>https://florianhartl.com/logistic-regression-geometric-intuition.html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80602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Types of Learning</a:t>
            </a:r>
          </a:p>
        </p:txBody>
      </p:sp>
      <p:sp>
        <p:nvSpPr>
          <p:cNvPr id="60420" name="Text Box 7"/>
          <p:cNvSpPr txBox="1">
            <a:spLocks noChangeArrowheads="1"/>
          </p:cNvSpPr>
          <p:nvPr/>
        </p:nvSpPr>
        <p:spPr bwMode="auto">
          <a:xfrm>
            <a:off x="0" y="2479973"/>
            <a:ext cx="20664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Unsupervised</a:t>
            </a:r>
          </a:p>
        </p:txBody>
      </p:sp>
      <p:sp>
        <p:nvSpPr>
          <p:cNvPr id="60421" name="Text Box 8"/>
          <p:cNvSpPr txBox="1">
            <a:spLocks noChangeArrowheads="1"/>
          </p:cNvSpPr>
          <p:nvPr/>
        </p:nvSpPr>
        <p:spPr bwMode="auto">
          <a:xfrm>
            <a:off x="3081840" y="2497613"/>
            <a:ext cx="29669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“Weakly” supervised</a:t>
            </a:r>
          </a:p>
        </p:txBody>
      </p:sp>
      <p:sp>
        <p:nvSpPr>
          <p:cNvPr id="60422" name="Text Box 9"/>
          <p:cNvSpPr txBox="1">
            <a:spLocks noChangeArrowheads="1"/>
          </p:cNvSpPr>
          <p:nvPr/>
        </p:nvSpPr>
        <p:spPr bwMode="auto">
          <a:xfrm>
            <a:off x="6799055" y="2456510"/>
            <a:ext cx="24083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Fully supervised</a:t>
            </a:r>
          </a:p>
        </p:txBody>
      </p:sp>
      <p:sp>
        <p:nvSpPr>
          <p:cNvPr id="3" name="Left-Right Arrow 2"/>
          <p:cNvSpPr/>
          <p:nvPr/>
        </p:nvSpPr>
        <p:spPr>
          <a:xfrm>
            <a:off x="423351" y="2857863"/>
            <a:ext cx="8220118" cy="42338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920" y="3457667"/>
            <a:ext cx="1528230" cy="18523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Clustering</a:t>
            </a:r>
          </a:p>
          <a:p>
            <a:pPr algn="ctr"/>
            <a:r>
              <a:rPr lang="en-US" dirty="0"/>
              <a:t>PCA</a:t>
            </a:r>
          </a:p>
          <a:p>
            <a:pPr algn="ctr"/>
            <a:r>
              <a:rPr lang="en-US" dirty="0"/>
              <a:t>…</a:t>
            </a:r>
          </a:p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21965" y="3521862"/>
            <a:ext cx="3693062" cy="18523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Anomaly Detection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161733" y="3521862"/>
            <a:ext cx="1739977" cy="25114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Classification</a:t>
            </a:r>
          </a:p>
          <a:p>
            <a:pPr marL="0" lvl="2" algn="ctr"/>
            <a:r>
              <a:rPr lang="en-US" dirty="0"/>
              <a:t>Binary, multi-class, hierarchical, sequential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Regression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4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Classifiers</a:t>
            </a:r>
          </a:p>
        </p:txBody>
      </p:sp>
      <p:sp>
        <p:nvSpPr>
          <p:cNvPr id="17" name="Line 4"/>
          <p:cNvSpPr>
            <a:spLocks noChangeShapeType="1"/>
          </p:cNvSpPr>
          <p:nvPr/>
        </p:nvSpPr>
        <p:spPr bwMode="auto">
          <a:xfrm flipV="1">
            <a:off x="2869174" y="2050303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5"/>
          <p:cNvSpPr>
            <a:spLocks noChangeShapeType="1"/>
          </p:cNvSpPr>
          <p:nvPr/>
        </p:nvSpPr>
        <p:spPr bwMode="auto">
          <a:xfrm flipV="1">
            <a:off x="2734236" y="4976066"/>
            <a:ext cx="40814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AutoShape 6"/>
          <p:cNvSpPr>
            <a:spLocks noChangeArrowheads="1"/>
          </p:cNvSpPr>
          <p:nvPr/>
        </p:nvSpPr>
        <p:spPr bwMode="auto">
          <a:xfrm>
            <a:off x="3908986" y="280595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3334311" y="316314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AutoShape 8"/>
          <p:cNvSpPr>
            <a:spLocks noChangeArrowheads="1"/>
          </p:cNvSpPr>
          <p:nvPr/>
        </p:nvSpPr>
        <p:spPr bwMode="auto">
          <a:xfrm>
            <a:off x="3486711" y="370924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AutoShape 9"/>
          <p:cNvSpPr>
            <a:spLocks noChangeArrowheads="1"/>
          </p:cNvSpPr>
          <p:nvPr/>
        </p:nvSpPr>
        <p:spPr bwMode="auto">
          <a:xfrm>
            <a:off x="3105711" y="416644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AutoShape 10"/>
          <p:cNvSpPr>
            <a:spLocks noChangeArrowheads="1"/>
          </p:cNvSpPr>
          <p:nvPr/>
        </p:nvSpPr>
        <p:spPr bwMode="auto">
          <a:xfrm>
            <a:off x="3639111" y="256624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AutoShape 11"/>
          <p:cNvSpPr>
            <a:spLocks noChangeArrowheads="1"/>
          </p:cNvSpPr>
          <p:nvPr/>
        </p:nvSpPr>
        <p:spPr bwMode="auto">
          <a:xfrm>
            <a:off x="3105711" y="348064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AutoShape 12"/>
          <p:cNvSpPr>
            <a:spLocks noChangeArrowheads="1"/>
          </p:cNvSpPr>
          <p:nvPr/>
        </p:nvSpPr>
        <p:spPr bwMode="auto">
          <a:xfrm>
            <a:off x="3258111" y="363304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AutoShape 13"/>
          <p:cNvSpPr>
            <a:spLocks noChangeArrowheads="1"/>
          </p:cNvSpPr>
          <p:nvPr/>
        </p:nvSpPr>
        <p:spPr bwMode="auto">
          <a:xfrm>
            <a:off x="4020111" y="325204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AutoShape 14"/>
          <p:cNvSpPr>
            <a:spLocks noChangeArrowheads="1"/>
          </p:cNvSpPr>
          <p:nvPr/>
        </p:nvSpPr>
        <p:spPr bwMode="auto">
          <a:xfrm>
            <a:off x="4921811" y="323934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AutoShape 15"/>
          <p:cNvSpPr>
            <a:spLocks noChangeArrowheads="1"/>
          </p:cNvSpPr>
          <p:nvPr/>
        </p:nvSpPr>
        <p:spPr bwMode="auto">
          <a:xfrm>
            <a:off x="4553511" y="416644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AutoShape 16"/>
          <p:cNvSpPr>
            <a:spLocks noChangeArrowheads="1"/>
          </p:cNvSpPr>
          <p:nvPr/>
        </p:nvSpPr>
        <p:spPr bwMode="auto">
          <a:xfrm>
            <a:off x="5544111" y="416644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AutoShape 17"/>
          <p:cNvSpPr>
            <a:spLocks noChangeArrowheads="1"/>
          </p:cNvSpPr>
          <p:nvPr/>
        </p:nvSpPr>
        <p:spPr bwMode="auto">
          <a:xfrm>
            <a:off x="4236011" y="468714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AutoShape 18"/>
          <p:cNvSpPr>
            <a:spLocks noChangeArrowheads="1"/>
          </p:cNvSpPr>
          <p:nvPr/>
        </p:nvSpPr>
        <p:spPr bwMode="auto">
          <a:xfrm>
            <a:off x="4858311" y="355684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AutoShape 19"/>
          <p:cNvSpPr>
            <a:spLocks noChangeArrowheads="1"/>
          </p:cNvSpPr>
          <p:nvPr/>
        </p:nvSpPr>
        <p:spPr bwMode="auto">
          <a:xfrm>
            <a:off x="4236011" y="400134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20"/>
          <p:cNvSpPr>
            <a:spLocks noChangeArrowheads="1"/>
          </p:cNvSpPr>
          <p:nvPr/>
        </p:nvSpPr>
        <p:spPr bwMode="auto">
          <a:xfrm>
            <a:off x="4934511" y="439504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AutoShape 21"/>
          <p:cNvSpPr>
            <a:spLocks noChangeArrowheads="1"/>
          </p:cNvSpPr>
          <p:nvPr/>
        </p:nvSpPr>
        <p:spPr bwMode="auto">
          <a:xfrm>
            <a:off x="5620311" y="3480641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Line 22"/>
          <p:cNvSpPr>
            <a:spLocks noChangeShapeType="1"/>
          </p:cNvSpPr>
          <p:nvPr/>
        </p:nvSpPr>
        <p:spPr bwMode="auto">
          <a:xfrm flipV="1">
            <a:off x="3317279" y="2343991"/>
            <a:ext cx="2438400" cy="26670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AutoShape 23"/>
          <p:cNvSpPr>
            <a:spLocks noChangeArrowheads="1"/>
          </p:cNvSpPr>
          <p:nvPr/>
        </p:nvSpPr>
        <p:spPr bwMode="auto">
          <a:xfrm>
            <a:off x="4105836" y="196775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AutoShape 24"/>
          <p:cNvSpPr>
            <a:spLocks noChangeArrowheads="1"/>
          </p:cNvSpPr>
          <p:nvPr/>
        </p:nvSpPr>
        <p:spPr bwMode="auto">
          <a:xfrm>
            <a:off x="4715436" y="204395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AutoShape 25"/>
          <p:cNvSpPr>
            <a:spLocks noChangeArrowheads="1"/>
          </p:cNvSpPr>
          <p:nvPr/>
        </p:nvSpPr>
        <p:spPr bwMode="auto">
          <a:xfrm>
            <a:off x="5782236" y="280595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0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the “best” separator?</a:t>
            </a:r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2606675" y="28257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2471738" y="575151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46488" y="35814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071813" y="39385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3224213" y="44846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utoShape 9"/>
          <p:cNvSpPr>
            <a:spLocks noChangeArrowheads="1"/>
          </p:cNvSpPr>
          <p:nvPr/>
        </p:nvSpPr>
        <p:spPr bwMode="auto">
          <a:xfrm>
            <a:off x="2843213" y="4941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>
            <a:off x="3376613" y="33416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AutoShape 11"/>
          <p:cNvSpPr>
            <a:spLocks noChangeArrowheads="1"/>
          </p:cNvSpPr>
          <p:nvPr/>
        </p:nvSpPr>
        <p:spPr bwMode="auto">
          <a:xfrm>
            <a:off x="2843213" y="4256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AutoShape 12"/>
          <p:cNvSpPr>
            <a:spLocks noChangeArrowheads="1"/>
          </p:cNvSpPr>
          <p:nvPr/>
        </p:nvSpPr>
        <p:spPr bwMode="auto">
          <a:xfrm>
            <a:off x="2995613" y="44084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AutoShape 13"/>
          <p:cNvSpPr>
            <a:spLocks noChangeArrowheads="1"/>
          </p:cNvSpPr>
          <p:nvPr/>
        </p:nvSpPr>
        <p:spPr bwMode="auto">
          <a:xfrm>
            <a:off x="3757613" y="40274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4659313" y="40147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AutoShape 15"/>
          <p:cNvSpPr>
            <a:spLocks noChangeArrowheads="1"/>
          </p:cNvSpPr>
          <p:nvPr/>
        </p:nvSpPr>
        <p:spPr bwMode="auto">
          <a:xfrm>
            <a:off x="4291013" y="4941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5281613" y="4941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17"/>
          <p:cNvSpPr>
            <a:spLocks noChangeArrowheads="1"/>
          </p:cNvSpPr>
          <p:nvPr/>
        </p:nvSpPr>
        <p:spPr bwMode="auto">
          <a:xfrm>
            <a:off x="3973513" y="5462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8"/>
          <p:cNvSpPr>
            <a:spLocks noChangeArrowheads="1"/>
          </p:cNvSpPr>
          <p:nvPr/>
        </p:nvSpPr>
        <p:spPr bwMode="auto">
          <a:xfrm>
            <a:off x="4595813" y="4332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9"/>
          <p:cNvSpPr>
            <a:spLocks noChangeArrowheads="1"/>
          </p:cNvSpPr>
          <p:nvPr/>
        </p:nvSpPr>
        <p:spPr bwMode="auto">
          <a:xfrm>
            <a:off x="3973513" y="47767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AutoShape 20"/>
          <p:cNvSpPr>
            <a:spLocks noChangeArrowheads="1"/>
          </p:cNvSpPr>
          <p:nvPr/>
        </p:nvSpPr>
        <p:spPr bwMode="auto">
          <a:xfrm>
            <a:off x="4672013" y="5170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AutoShape 21"/>
          <p:cNvSpPr>
            <a:spLocks noChangeArrowheads="1"/>
          </p:cNvSpPr>
          <p:nvPr/>
        </p:nvSpPr>
        <p:spPr bwMode="auto">
          <a:xfrm>
            <a:off x="5357813" y="4256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 flipV="1">
            <a:off x="2919413" y="3048000"/>
            <a:ext cx="2676525" cy="24272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>
            <a:spLocks noChangeArrowheads="1"/>
          </p:cNvSpPr>
          <p:nvPr/>
        </p:nvSpPr>
        <p:spPr bwMode="auto">
          <a:xfrm>
            <a:off x="3843338" y="27432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AutoShape 24"/>
          <p:cNvSpPr>
            <a:spLocks noChangeArrowheads="1"/>
          </p:cNvSpPr>
          <p:nvPr/>
        </p:nvSpPr>
        <p:spPr bwMode="auto">
          <a:xfrm>
            <a:off x="4452938" y="28194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5519738" y="35814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 flipV="1">
            <a:off x="3071813" y="2743200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 flipV="1">
            <a:off x="2700338" y="3048000"/>
            <a:ext cx="2971800" cy="22860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29"/>
          <p:cNvSpPr>
            <a:spLocks noChangeShapeType="1"/>
          </p:cNvSpPr>
          <p:nvPr/>
        </p:nvSpPr>
        <p:spPr bwMode="auto">
          <a:xfrm flipV="1">
            <a:off x="3233738" y="2819400"/>
            <a:ext cx="1828800" cy="28956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30"/>
          <p:cNvSpPr>
            <a:spLocks noChangeShapeType="1"/>
          </p:cNvSpPr>
          <p:nvPr/>
        </p:nvSpPr>
        <p:spPr bwMode="auto">
          <a:xfrm flipV="1">
            <a:off x="3005138" y="2743200"/>
            <a:ext cx="1828800" cy="28956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31"/>
          <p:cNvSpPr>
            <a:spLocks noChangeShapeType="1"/>
          </p:cNvSpPr>
          <p:nvPr/>
        </p:nvSpPr>
        <p:spPr bwMode="auto">
          <a:xfrm flipV="1">
            <a:off x="2852738" y="2895600"/>
            <a:ext cx="2667000" cy="25908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4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The goal of a support vector machine is to find  the optimal separating hyperplane which maximizes the margin of the training data.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2663825" y="334010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2528888" y="6265863"/>
            <a:ext cx="4081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703638" y="40957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128963" y="44529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3281363" y="49990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utoShape 9"/>
          <p:cNvSpPr>
            <a:spLocks noChangeArrowheads="1"/>
          </p:cNvSpPr>
          <p:nvPr/>
        </p:nvSpPr>
        <p:spPr bwMode="auto">
          <a:xfrm>
            <a:off x="2900363" y="54562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>
            <a:off x="3433763" y="38560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AutoShape 11"/>
          <p:cNvSpPr>
            <a:spLocks noChangeArrowheads="1"/>
          </p:cNvSpPr>
          <p:nvPr/>
        </p:nvSpPr>
        <p:spPr bwMode="auto">
          <a:xfrm>
            <a:off x="2900363" y="47704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AutoShape 12"/>
          <p:cNvSpPr>
            <a:spLocks noChangeArrowheads="1"/>
          </p:cNvSpPr>
          <p:nvPr/>
        </p:nvSpPr>
        <p:spPr bwMode="auto">
          <a:xfrm>
            <a:off x="3052763" y="49228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AutoShape 13"/>
          <p:cNvSpPr>
            <a:spLocks noChangeArrowheads="1"/>
          </p:cNvSpPr>
          <p:nvPr/>
        </p:nvSpPr>
        <p:spPr bwMode="auto">
          <a:xfrm>
            <a:off x="3814763" y="45418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4716463" y="4529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AutoShape 15"/>
          <p:cNvSpPr>
            <a:spLocks noChangeArrowheads="1"/>
          </p:cNvSpPr>
          <p:nvPr/>
        </p:nvSpPr>
        <p:spPr bwMode="auto">
          <a:xfrm>
            <a:off x="4348163" y="5456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5338763" y="5456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17"/>
          <p:cNvSpPr>
            <a:spLocks noChangeArrowheads="1"/>
          </p:cNvSpPr>
          <p:nvPr/>
        </p:nvSpPr>
        <p:spPr bwMode="auto">
          <a:xfrm>
            <a:off x="4030663" y="59769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8"/>
          <p:cNvSpPr>
            <a:spLocks noChangeArrowheads="1"/>
          </p:cNvSpPr>
          <p:nvPr/>
        </p:nvSpPr>
        <p:spPr bwMode="auto">
          <a:xfrm>
            <a:off x="4652963" y="4846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9"/>
          <p:cNvSpPr>
            <a:spLocks noChangeArrowheads="1"/>
          </p:cNvSpPr>
          <p:nvPr/>
        </p:nvSpPr>
        <p:spPr bwMode="auto">
          <a:xfrm>
            <a:off x="4084638" y="53403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AutoShape 20"/>
          <p:cNvSpPr>
            <a:spLocks noChangeArrowheads="1"/>
          </p:cNvSpPr>
          <p:nvPr/>
        </p:nvSpPr>
        <p:spPr bwMode="auto">
          <a:xfrm>
            <a:off x="4729163" y="56848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AutoShape 21"/>
          <p:cNvSpPr>
            <a:spLocks noChangeArrowheads="1"/>
          </p:cNvSpPr>
          <p:nvPr/>
        </p:nvSpPr>
        <p:spPr bwMode="auto">
          <a:xfrm>
            <a:off x="5414963" y="4770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AutoShape 23"/>
          <p:cNvSpPr>
            <a:spLocks noChangeArrowheads="1"/>
          </p:cNvSpPr>
          <p:nvPr/>
        </p:nvSpPr>
        <p:spPr bwMode="auto">
          <a:xfrm>
            <a:off x="3900488" y="32575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AutoShape 24"/>
          <p:cNvSpPr>
            <a:spLocks noChangeArrowheads="1"/>
          </p:cNvSpPr>
          <p:nvPr/>
        </p:nvSpPr>
        <p:spPr bwMode="auto">
          <a:xfrm>
            <a:off x="4510088" y="33337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5576888" y="40957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 flipV="1">
            <a:off x="3128963" y="3257550"/>
            <a:ext cx="2143125" cy="28844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33"/>
          <p:cNvSpPr>
            <a:spLocks noChangeShapeType="1"/>
          </p:cNvSpPr>
          <p:nvPr/>
        </p:nvSpPr>
        <p:spPr bwMode="auto">
          <a:xfrm>
            <a:off x="3981450" y="3340100"/>
            <a:ext cx="762000" cy="6159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34"/>
          <p:cNvSpPr>
            <a:spLocks noChangeShapeType="1"/>
          </p:cNvSpPr>
          <p:nvPr/>
        </p:nvSpPr>
        <p:spPr bwMode="auto">
          <a:xfrm flipH="1" flipV="1">
            <a:off x="4464050" y="4362450"/>
            <a:ext cx="254000" cy="1841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Text Box 37"/>
          <p:cNvSpPr txBox="1">
            <a:spLocks noChangeArrowheads="1"/>
          </p:cNvSpPr>
          <p:nvPr/>
        </p:nvSpPr>
        <p:spPr bwMode="auto">
          <a:xfrm>
            <a:off x="4086225" y="3476625"/>
            <a:ext cx="495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i="1"/>
              <a:t>r</a:t>
            </a:r>
          </a:p>
        </p:txBody>
      </p:sp>
      <p:sp>
        <p:nvSpPr>
          <p:cNvPr id="29" name="Oval 38"/>
          <p:cNvSpPr>
            <a:spLocks noChangeArrowheads="1"/>
          </p:cNvSpPr>
          <p:nvPr/>
        </p:nvSpPr>
        <p:spPr bwMode="auto">
          <a:xfrm>
            <a:off x="3740150" y="4476750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Oval 39"/>
          <p:cNvSpPr>
            <a:spLocks noChangeArrowheads="1"/>
          </p:cNvSpPr>
          <p:nvPr/>
        </p:nvSpPr>
        <p:spPr bwMode="auto">
          <a:xfrm>
            <a:off x="4013200" y="5272088"/>
            <a:ext cx="228600" cy="219075"/>
          </a:xfrm>
          <a:prstGeom prst="ellips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Oval 40"/>
          <p:cNvSpPr>
            <a:spLocks noChangeArrowheads="1"/>
          </p:cNvSpPr>
          <p:nvPr/>
        </p:nvSpPr>
        <p:spPr bwMode="auto">
          <a:xfrm>
            <a:off x="4646613" y="4459288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41"/>
          <p:cNvSpPr>
            <a:spLocks noChangeShapeType="1"/>
          </p:cNvSpPr>
          <p:nvPr/>
        </p:nvSpPr>
        <p:spPr bwMode="auto">
          <a:xfrm flipH="1" flipV="1">
            <a:off x="3840163" y="5176838"/>
            <a:ext cx="244475" cy="1746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42"/>
          <p:cNvSpPr>
            <a:spLocks noChangeShapeType="1"/>
          </p:cNvSpPr>
          <p:nvPr/>
        </p:nvSpPr>
        <p:spPr bwMode="auto">
          <a:xfrm flipH="1" flipV="1">
            <a:off x="3892550" y="4614863"/>
            <a:ext cx="234950" cy="1793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43"/>
          <p:cNvSpPr>
            <a:spLocks noChangeShapeType="1"/>
          </p:cNvSpPr>
          <p:nvPr/>
        </p:nvSpPr>
        <p:spPr bwMode="auto">
          <a:xfrm flipV="1">
            <a:off x="3567113" y="3438525"/>
            <a:ext cx="2009775" cy="2693988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44"/>
          <p:cNvSpPr>
            <a:spLocks noChangeShapeType="1"/>
          </p:cNvSpPr>
          <p:nvPr/>
        </p:nvSpPr>
        <p:spPr bwMode="auto">
          <a:xfrm flipV="1">
            <a:off x="2919413" y="3076575"/>
            <a:ext cx="2066925" cy="2770188"/>
          </a:xfrm>
          <a:prstGeom prst="line">
            <a:avLst/>
          </a:prstGeom>
          <a:noFill/>
          <a:ln w="9525" cap="rnd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45"/>
          <p:cNvSpPr>
            <a:spLocks noChangeShapeType="1"/>
          </p:cNvSpPr>
          <p:nvPr/>
        </p:nvSpPr>
        <p:spPr bwMode="auto">
          <a:xfrm>
            <a:off x="4933950" y="3143250"/>
            <a:ext cx="552450" cy="419100"/>
          </a:xfrm>
          <a:prstGeom prst="line">
            <a:avLst/>
          </a:prstGeom>
          <a:noFill/>
          <a:ln w="9525">
            <a:solidFill>
              <a:srgbClr val="339966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Text Box 46"/>
          <p:cNvSpPr txBox="1">
            <a:spLocks noChangeArrowheads="1"/>
          </p:cNvSpPr>
          <p:nvPr/>
        </p:nvSpPr>
        <p:spPr bwMode="auto">
          <a:xfrm>
            <a:off x="5010150" y="28194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l-GR" altLang="en-US" i="1" dirty="0"/>
              <a:t>ρ</a:t>
            </a:r>
            <a:endParaRPr lang="en-US" altLang="en-US" i="1" dirty="0"/>
          </a:p>
        </p:txBody>
      </p:sp>
    </p:spTree>
    <p:extLst>
      <p:ext uri="{BB962C8B-B14F-4D97-AF65-F5344CB8AC3E}">
        <p14:creationId xmlns:p14="http://schemas.microsoft.com/office/powerpoint/2010/main" val="175336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896938" y="30543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762000" y="5980113"/>
            <a:ext cx="40814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1936750" y="38100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1362075" y="4167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1514475" y="4713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utoShape 9"/>
          <p:cNvSpPr>
            <a:spLocks noChangeArrowheads="1"/>
          </p:cNvSpPr>
          <p:nvPr/>
        </p:nvSpPr>
        <p:spPr bwMode="auto">
          <a:xfrm>
            <a:off x="1133475" y="51704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>
            <a:off x="1666875" y="3570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AutoShape 11"/>
          <p:cNvSpPr>
            <a:spLocks noChangeArrowheads="1"/>
          </p:cNvSpPr>
          <p:nvPr/>
        </p:nvSpPr>
        <p:spPr bwMode="auto">
          <a:xfrm>
            <a:off x="1133475" y="44846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AutoShape 12"/>
          <p:cNvSpPr>
            <a:spLocks noChangeArrowheads="1"/>
          </p:cNvSpPr>
          <p:nvPr/>
        </p:nvSpPr>
        <p:spPr bwMode="auto">
          <a:xfrm>
            <a:off x="1285875" y="4637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AutoShape 13"/>
          <p:cNvSpPr>
            <a:spLocks noChangeArrowheads="1"/>
          </p:cNvSpPr>
          <p:nvPr/>
        </p:nvSpPr>
        <p:spPr bwMode="auto">
          <a:xfrm>
            <a:off x="2047875" y="4256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949575" y="42433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AutoShape 15"/>
          <p:cNvSpPr>
            <a:spLocks noChangeArrowheads="1"/>
          </p:cNvSpPr>
          <p:nvPr/>
        </p:nvSpPr>
        <p:spPr bwMode="auto">
          <a:xfrm>
            <a:off x="2581275" y="5170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3571875" y="5170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17"/>
          <p:cNvSpPr>
            <a:spLocks noChangeArrowheads="1"/>
          </p:cNvSpPr>
          <p:nvPr/>
        </p:nvSpPr>
        <p:spPr bwMode="auto">
          <a:xfrm>
            <a:off x="2263775" y="5691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8"/>
          <p:cNvSpPr>
            <a:spLocks noChangeArrowheads="1"/>
          </p:cNvSpPr>
          <p:nvPr/>
        </p:nvSpPr>
        <p:spPr bwMode="auto">
          <a:xfrm>
            <a:off x="2886075" y="4560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9"/>
          <p:cNvSpPr>
            <a:spLocks noChangeArrowheads="1"/>
          </p:cNvSpPr>
          <p:nvPr/>
        </p:nvSpPr>
        <p:spPr bwMode="auto">
          <a:xfrm>
            <a:off x="2263775" y="50053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AutoShape 20"/>
          <p:cNvSpPr>
            <a:spLocks noChangeArrowheads="1"/>
          </p:cNvSpPr>
          <p:nvPr/>
        </p:nvSpPr>
        <p:spPr bwMode="auto">
          <a:xfrm>
            <a:off x="2962275" y="5399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AutoShape 21"/>
          <p:cNvSpPr>
            <a:spLocks noChangeArrowheads="1"/>
          </p:cNvSpPr>
          <p:nvPr/>
        </p:nvSpPr>
        <p:spPr bwMode="auto">
          <a:xfrm>
            <a:off x="3648075" y="4484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 flipV="1">
            <a:off x="1209675" y="3036888"/>
            <a:ext cx="2438400" cy="26670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>
            <a:spLocks noChangeArrowheads="1"/>
          </p:cNvSpPr>
          <p:nvPr/>
        </p:nvSpPr>
        <p:spPr bwMode="auto">
          <a:xfrm>
            <a:off x="2133600" y="29718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AutoShape 24"/>
          <p:cNvSpPr>
            <a:spLocks noChangeArrowheads="1"/>
          </p:cNvSpPr>
          <p:nvPr/>
        </p:nvSpPr>
        <p:spPr bwMode="auto">
          <a:xfrm>
            <a:off x="2743200" y="30480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3810000" y="38100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 Box 26"/>
          <p:cNvSpPr txBox="1">
            <a:spLocks noChangeArrowheads="1"/>
          </p:cNvSpPr>
          <p:nvPr/>
        </p:nvSpPr>
        <p:spPr bwMode="auto">
          <a:xfrm>
            <a:off x="3619500" y="2695575"/>
            <a:ext cx="266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/>
              <a:t>w</a:t>
            </a:r>
            <a:r>
              <a:rPr lang="en-US" altLang="en-US" b="1" baseline="30000"/>
              <a:t>T</a:t>
            </a:r>
            <a:r>
              <a:rPr lang="en-US" altLang="en-US" b="1"/>
              <a:t>x </a:t>
            </a:r>
            <a:r>
              <a:rPr lang="en-US" altLang="en-US"/>
              <a:t>+ </a:t>
            </a:r>
            <a:r>
              <a:rPr lang="en-US" altLang="en-US" i="1"/>
              <a:t>b</a:t>
            </a:r>
            <a:r>
              <a:rPr lang="en-US" altLang="en-US" b="1"/>
              <a:t> = 0</a:t>
            </a:r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3619500" y="3257550"/>
            <a:ext cx="266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/>
              <a:t>w</a:t>
            </a:r>
            <a:r>
              <a:rPr lang="en-US" altLang="en-US" b="1" baseline="30000"/>
              <a:t>T</a:t>
            </a:r>
            <a:r>
              <a:rPr lang="en-US" altLang="en-US" b="1"/>
              <a:t>x </a:t>
            </a:r>
            <a:r>
              <a:rPr lang="en-US" altLang="en-US"/>
              <a:t>+ </a:t>
            </a:r>
            <a:r>
              <a:rPr lang="en-US" altLang="en-US" i="1"/>
              <a:t>b</a:t>
            </a:r>
            <a:r>
              <a:rPr lang="en-US" altLang="en-US" b="1"/>
              <a:t> &lt; 0</a:t>
            </a:r>
          </a:p>
        </p:txBody>
      </p:sp>
      <p:sp>
        <p:nvSpPr>
          <p:cNvPr id="28" name="Text Box 28"/>
          <p:cNvSpPr txBox="1">
            <a:spLocks noChangeArrowheads="1"/>
          </p:cNvSpPr>
          <p:nvPr/>
        </p:nvSpPr>
        <p:spPr bwMode="auto">
          <a:xfrm>
            <a:off x="1190625" y="3038475"/>
            <a:ext cx="266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 dirty="0" err="1"/>
              <a:t>w</a:t>
            </a:r>
            <a:r>
              <a:rPr lang="en-US" altLang="en-US" b="1" baseline="30000" dirty="0" err="1"/>
              <a:t>T</a:t>
            </a:r>
            <a:r>
              <a:rPr lang="en-US" altLang="en-US" b="1" dirty="0" err="1"/>
              <a:t>x</a:t>
            </a:r>
            <a:r>
              <a:rPr lang="en-US" altLang="en-US" b="1" dirty="0"/>
              <a:t> </a:t>
            </a:r>
            <a:r>
              <a:rPr lang="en-US" altLang="en-US" dirty="0"/>
              <a:t>+ </a:t>
            </a:r>
            <a:r>
              <a:rPr lang="en-US" altLang="en-US" i="1" dirty="0"/>
              <a:t>b</a:t>
            </a:r>
            <a:r>
              <a:rPr lang="en-US" altLang="en-US" b="1" dirty="0"/>
              <a:t> &gt; 0</a:t>
            </a:r>
          </a:p>
        </p:txBody>
      </p:sp>
      <p:sp>
        <p:nvSpPr>
          <p:cNvPr id="29" name="Text Box 29"/>
          <p:cNvSpPr txBox="1">
            <a:spLocks noChangeArrowheads="1"/>
          </p:cNvSpPr>
          <p:nvPr/>
        </p:nvSpPr>
        <p:spPr bwMode="auto">
          <a:xfrm>
            <a:off x="5286375" y="4381500"/>
            <a:ext cx="29337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i="1" dirty="0"/>
              <a:t>y = f</a:t>
            </a:r>
            <a:r>
              <a:rPr lang="en-US" altLang="en-US" dirty="0"/>
              <a:t>(</a:t>
            </a:r>
            <a:r>
              <a:rPr lang="en-US" altLang="en-US" b="1" dirty="0"/>
              <a:t>x</a:t>
            </a:r>
            <a:r>
              <a:rPr lang="en-US" altLang="en-US" dirty="0"/>
              <a:t>)</a:t>
            </a:r>
            <a:r>
              <a:rPr lang="en-US" altLang="en-US" i="1" dirty="0"/>
              <a:t> = </a:t>
            </a:r>
            <a:r>
              <a:rPr lang="en-US" altLang="en-US" dirty="0"/>
              <a:t>sign(</a:t>
            </a:r>
            <a:r>
              <a:rPr lang="en-US" altLang="en-US" b="1" dirty="0" err="1"/>
              <a:t>w</a:t>
            </a:r>
            <a:r>
              <a:rPr lang="en-US" altLang="en-US" b="1" baseline="30000" dirty="0" err="1"/>
              <a:t>T</a:t>
            </a:r>
            <a:r>
              <a:rPr lang="en-US" altLang="en-US" b="1" dirty="0" err="1"/>
              <a:t>x</a:t>
            </a:r>
            <a:r>
              <a:rPr lang="en-US" altLang="en-US" b="1" dirty="0"/>
              <a:t> </a:t>
            </a:r>
            <a:r>
              <a:rPr lang="en-US" altLang="en-US" dirty="0"/>
              <a:t>+ </a:t>
            </a:r>
            <a:r>
              <a:rPr lang="en-US" altLang="en-US" i="1" dirty="0"/>
              <a:t>b</a:t>
            </a:r>
            <a:r>
              <a:rPr lang="en-US" altLang="en-US" dirty="0"/>
              <a:t>)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67734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7" grpId="0"/>
      <p:bldP spid="28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Linear SVMs Mathematically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847" y="1371734"/>
            <a:ext cx="9691685" cy="4954647"/>
          </a:xfrm>
        </p:spPr>
        <p:txBody>
          <a:bodyPr/>
          <a:lstStyle/>
          <a:p>
            <a:r>
              <a:rPr lang="en-US" altLang="en-US" sz="2800" dirty="0"/>
              <a:t>Then we can formulate the </a:t>
            </a:r>
            <a:r>
              <a:rPr lang="en-US" altLang="en-US" sz="2800" i="1" dirty="0"/>
              <a:t>quadratic optimization problem: </a:t>
            </a:r>
          </a:p>
          <a:p>
            <a:endParaRPr lang="en-US" altLang="en-US" i="1" dirty="0"/>
          </a:p>
          <a:p>
            <a:endParaRPr lang="en-US" altLang="en-US" i="1" dirty="0"/>
          </a:p>
          <a:p>
            <a:endParaRPr lang="en-US" altLang="en-US" i="1" dirty="0"/>
          </a:p>
          <a:p>
            <a:pPr>
              <a:buFontTx/>
              <a:buNone/>
            </a:pPr>
            <a:br>
              <a:rPr lang="en-US" altLang="en-US" dirty="0"/>
            </a:br>
            <a:r>
              <a:rPr lang="en-US" altLang="en-US" dirty="0"/>
              <a:t>Which can be reformulated as: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972" name="Text Box 4"/>
              <p:cNvSpPr txBox="1">
                <a:spLocks noChangeArrowheads="1"/>
              </p:cNvSpPr>
              <p:nvPr/>
            </p:nvSpPr>
            <p:spPr bwMode="auto">
              <a:xfrm>
                <a:off x="1323975" y="2233564"/>
                <a:ext cx="5886450" cy="1425518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dirty="0"/>
                  <a:t>Find </a:t>
                </a:r>
                <a:r>
                  <a:rPr lang="en-US" altLang="en-US" b="1" dirty="0"/>
                  <a:t>w</a:t>
                </a:r>
                <a:r>
                  <a:rPr lang="en-US" altLang="en-US" dirty="0"/>
                  <a:t> and </a:t>
                </a:r>
                <a:r>
                  <a:rPr lang="en-US" altLang="en-US" i="1" dirty="0"/>
                  <a:t>b</a:t>
                </a:r>
                <a:r>
                  <a:rPr lang="en-US" altLang="en-US" dirty="0"/>
                  <a:t> such that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altLang="en-US" dirty="0"/>
                  <a:t>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altLang="en-US" dirty="0"/>
                  <a:t>   is maximized while classifying all the data correctly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altLang="en-US" dirty="0"/>
                  <a:t>                                    </a:t>
                </a:r>
                <a:r>
                  <a:rPr lang="en-US" altLang="en-US" dirty="0" err="1"/>
                  <a:t>s.t</a:t>
                </a:r>
                <a:r>
                  <a:rPr lang="en-US" altLang="en-US" dirty="0"/>
                  <a:t> for all (</a:t>
                </a:r>
                <a:r>
                  <a:rPr lang="en-US" altLang="en-US" b="1" dirty="0"/>
                  <a:t>x</a:t>
                </a:r>
                <a:r>
                  <a:rPr lang="en-US" altLang="en-US" i="1" baseline="-25000" dirty="0"/>
                  <a:t>i</a:t>
                </a:r>
                <a:r>
                  <a:rPr lang="en-US" altLang="en-US" dirty="0"/>
                  <a:t>, </a:t>
                </a:r>
                <a:r>
                  <a:rPr lang="en-US" altLang="en-US" i="1" dirty="0" err="1"/>
                  <a:t>y</a:t>
                </a:r>
                <a:r>
                  <a:rPr lang="en-US" altLang="en-US" i="1" baseline="-25000" dirty="0" err="1"/>
                  <a:t>i</a:t>
                </a:r>
                <a:r>
                  <a:rPr lang="en-US" altLang="en-US" dirty="0"/>
                  <a:t>), </a:t>
                </a:r>
                <a:r>
                  <a:rPr lang="en-US" altLang="en-US" i="1" dirty="0" err="1"/>
                  <a:t>i</a:t>
                </a:r>
                <a:r>
                  <a:rPr lang="en-US" altLang="en-US" dirty="0"/>
                  <a:t>=1..</a:t>
                </a:r>
                <a:r>
                  <a:rPr lang="en-US" altLang="en-US" i="1" dirty="0"/>
                  <a:t>n</a:t>
                </a:r>
                <a:r>
                  <a:rPr lang="en-US" altLang="en-US" dirty="0"/>
                  <a:t> :     </a:t>
                </a:r>
                <a:r>
                  <a:rPr lang="en-US" altLang="en-US" i="1" dirty="0" err="1"/>
                  <a:t>y</a:t>
                </a:r>
                <a:r>
                  <a:rPr lang="en-US" altLang="en-US" i="1" baseline="-25000" dirty="0" err="1"/>
                  <a:t>i</a:t>
                </a:r>
                <a:r>
                  <a:rPr lang="en-US" altLang="en-US" dirty="0"/>
                  <a:t>(</a:t>
                </a:r>
                <a:r>
                  <a:rPr lang="en-US" altLang="en-US" b="1" dirty="0" err="1"/>
                  <a:t>w</a:t>
                </a:r>
                <a:r>
                  <a:rPr lang="en-US" altLang="en-US" b="1" baseline="30000" dirty="0" err="1"/>
                  <a:t>T</a:t>
                </a:r>
                <a:r>
                  <a:rPr lang="en-US" altLang="en-US" b="1" dirty="0" err="1"/>
                  <a:t>x</a:t>
                </a:r>
                <a:r>
                  <a:rPr lang="en-US" altLang="en-US" i="1" baseline="-25000" dirty="0" err="1"/>
                  <a:t>i</a:t>
                </a:r>
                <a:r>
                  <a:rPr lang="en-US" altLang="en-US" b="1" dirty="0"/>
                  <a:t> </a:t>
                </a:r>
                <a:r>
                  <a:rPr lang="en-US" altLang="en-US" dirty="0"/>
                  <a:t>+ </a:t>
                </a:r>
                <a:r>
                  <a:rPr lang="en-US" altLang="en-US" i="1" dirty="0"/>
                  <a:t>b)</a:t>
                </a:r>
                <a:r>
                  <a:rPr lang="en-US" altLang="en-US" b="1" dirty="0"/>
                  <a:t> </a:t>
                </a:r>
                <a:r>
                  <a:rPr lang="en-US" altLang="en-US" b="1" dirty="0">
                    <a:ea typeface="Times New Roman" charset="0"/>
                    <a:cs typeface="Times New Roman" charset="0"/>
                  </a:rPr>
                  <a:t>≥ </a:t>
                </a:r>
                <a:r>
                  <a:rPr lang="en-US" altLang="en-US" dirty="0">
                    <a:ea typeface="Times New Roman" charset="0"/>
                    <a:cs typeface="Times New Roman" charset="0"/>
                  </a:rPr>
                  <a:t>1</a:t>
                </a:r>
              </a:p>
            </p:txBody>
          </p:sp>
        </mc:Choice>
        <mc:Fallback>
          <p:sp>
            <p:nvSpPr>
              <p:cNvPr id="211972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23975" y="2233564"/>
                <a:ext cx="5886450" cy="1425518"/>
              </a:xfrm>
              <a:prstGeom prst="rect">
                <a:avLst/>
              </a:prstGeom>
              <a:blipFill>
                <a:blip r:embed="rId2"/>
                <a:stretch>
                  <a:fillRect l="-428" t="-870" b="-5217"/>
                </a:stretch>
              </a:blipFill>
              <a:ln w="25400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974" name="Text Box 6"/>
          <p:cNvSpPr txBox="1">
            <a:spLocks noChangeArrowheads="1"/>
          </p:cNvSpPr>
          <p:nvPr/>
        </p:nvSpPr>
        <p:spPr bwMode="auto">
          <a:xfrm>
            <a:off x="1047750" y="4672290"/>
            <a:ext cx="6438900" cy="1200329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Find </a:t>
            </a:r>
            <a:r>
              <a:rPr lang="en-US" altLang="en-US" b="1" dirty="0"/>
              <a:t>w</a:t>
            </a:r>
            <a:r>
              <a:rPr lang="en-US" altLang="en-US" dirty="0"/>
              <a:t> and </a:t>
            </a:r>
            <a:r>
              <a:rPr lang="en-US" altLang="en-US" i="1" dirty="0"/>
              <a:t>b</a:t>
            </a:r>
            <a:r>
              <a:rPr lang="en-US" altLang="en-US" dirty="0"/>
              <a:t> such that</a:t>
            </a:r>
          </a:p>
          <a:p>
            <a:pPr>
              <a:spcBef>
                <a:spcPct val="50000"/>
              </a:spcBef>
            </a:pPr>
            <a:r>
              <a:rPr lang="en-US" altLang="en-US" dirty="0">
                <a:ea typeface="Times New Roman" charset="0"/>
                <a:cs typeface="Times New Roman" charset="0"/>
              </a:rPr>
              <a:t> ||w||</a:t>
            </a:r>
            <a:r>
              <a:rPr lang="en-US" altLang="en-US" baseline="30000" dirty="0">
                <a:ea typeface="Times New Roman" charset="0"/>
                <a:cs typeface="Times New Roman" charset="0"/>
              </a:rPr>
              <a:t> 2</a:t>
            </a:r>
            <a:r>
              <a:rPr lang="en-US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en-US" dirty="0"/>
              <a:t>is minimized </a:t>
            </a:r>
          </a:p>
          <a:p>
            <a:pPr>
              <a:spcBef>
                <a:spcPct val="50000"/>
              </a:spcBef>
            </a:pPr>
            <a:r>
              <a:rPr lang="en-US" altLang="en-US" dirty="0" err="1"/>
              <a:t>s.t</a:t>
            </a:r>
            <a:r>
              <a:rPr lang="en-US" altLang="en-US" dirty="0"/>
              <a:t> for all (</a:t>
            </a:r>
            <a:r>
              <a:rPr lang="en-US" altLang="en-US" b="1" dirty="0"/>
              <a:t>x</a:t>
            </a:r>
            <a:r>
              <a:rPr lang="en-US" altLang="en-US" i="1" baseline="-25000" dirty="0"/>
              <a:t>i</a:t>
            </a:r>
            <a:r>
              <a:rPr lang="en-US" altLang="en-US" dirty="0"/>
              <a:t>, </a:t>
            </a:r>
            <a:r>
              <a:rPr lang="en-US" altLang="en-US" i="1" dirty="0" err="1"/>
              <a:t>y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), </a:t>
            </a:r>
            <a:r>
              <a:rPr lang="en-US" altLang="en-US" i="1" dirty="0" err="1"/>
              <a:t>i</a:t>
            </a:r>
            <a:r>
              <a:rPr lang="en-US" altLang="en-US" dirty="0"/>
              <a:t>=1..</a:t>
            </a:r>
            <a:r>
              <a:rPr lang="en-US" altLang="en-US" i="1" dirty="0"/>
              <a:t>n</a:t>
            </a:r>
            <a:r>
              <a:rPr lang="en-US" altLang="en-US" dirty="0"/>
              <a:t> :     </a:t>
            </a:r>
            <a:r>
              <a:rPr lang="en-US" altLang="en-US" i="1" dirty="0" err="1"/>
              <a:t>y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b="1" dirty="0" err="1"/>
              <a:t>w</a:t>
            </a:r>
            <a:r>
              <a:rPr lang="en-US" altLang="en-US" b="1" baseline="30000" dirty="0" err="1"/>
              <a:t>T</a:t>
            </a:r>
            <a:r>
              <a:rPr lang="en-US" altLang="en-US" b="1" dirty="0" err="1"/>
              <a:t>x</a:t>
            </a:r>
            <a:r>
              <a:rPr lang="en-US" altLang="en-US" i="1" baseline="-25000" dirty="0" err="1"/>
              <a:t>i</a:t>
            </a:r>
            <a:r>
              <a:rPr lang="en-US" altLang="en-US" b="1" dirty="0"/>
              <a:t> </a:t>
            </a:r>
            <a:r>
              <a:rPr lang="en-US" altLang="en-US" dirty="0"/>
              <a:t>+ </a:t>
            </a:r>
            <a:r>
              <a:rPr lang="en-US" altLang="en-US" i="1" dirty="0"/>
              <a:t>b)</a:t>
            </a:r>
            <a:r>
              <a:rPr lang="en-US" altLang="en-US" b="1" dirty="0"/>
              <a:t> </a:t>
            </a:r>
            <a:r>
              <a:rPr lang="en-US" altLang="en-US" b="1" dirty="0">
                <a:ea typeface="Times New Roman" charset="0"/>
                <a:cs typeface="Times New Roman" charset="0"/>
              </a:rPr>
              <a:t>≥ </a:t>
            </a:r>
            <a:r>
              <a:rPr lang="en-US" altLang="en-US" dirty="0">
                <a:ea typeface="Times New Roman" charset="0"/>
                <a:cs typeface="Times New Roman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45766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1BC0B6-3B71-BF4E-A85E-36D08EB9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B5D87F-D25A-B54A-8409-1F673CF64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85" y="1227498"/>
            <a:ext cx="7874598" cy="520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31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A7943C-464A-5F46-A499-B2A61DF1B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Lagrange Multipliers</a:t>
            </a:r>
          </a:p>
          <a:p>
            <a:endParaRPr lang="en-US" dirty="0"/>
          </a:p>
          <a:p>
            <a:r>
              <a:rPr lang="en-US" dirty="0"/>
              <a:t>Detailed Math: </a:t>
            </a:r>
            <a:r>
              <a:rPr lang="en-US" dirty="0">
                <a:hlinkClick r:id="rId2"/>
              </a:rPr>
              <a:t>http://www.engr.mun.ca/~baxter/Publications/LagrangeForSVMs.pdf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7639CD-6D7E-7549-AE0F-313967580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constrained optimization</a:t>
            </a:r>
          </a:p>
        </p:txBody>
      </p:sp>
    </p:spTree>
    <p:extLst>
      <p:ext uri="{BB962C8B-B14F-4D97-AF65-F5344CB8AC3E}">
        <p14:creationId xmlns:p14="http://schemas.microsoft.com/office/powerpoint/2010/main" val="3942362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AE646E-4319-BA49-B519-C9155A212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38" y="2110816"/>
            <a:ext cx="8748712" cy="344123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6D6E0D-787C-B441-9A5B-1F39B2A7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4A792-F088-714A-A574-A959E6F04B81}"/>
              </a:ext>
            </a:extLst>
          </p:cNvPr>
          <p:cNvSpPr txBox="1"/>
          <p:nvPr/>
        </p:nvSpPr>
        <p:spPr>
          <a:xfrm>
            <a:off x="223838" y="5905948"/>
            <a:ext cx="8643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C is large, errors cost a lot (hard margin). If C is small, errors are tolerated (softer margin).</a:t>
            </a:r>
          </a:p>
        </p:txBody>
      </p:sp>
    </p:spTree>
    <p:extLst>
      <p:ext uri="{BB962C8B-B14F-4D97-AF65-F5344CB8AC3E}">
        <p14:creationId xmlns:p14="http://schemas.microsoft.com/office/powerpoint/2010/main" val="127446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E4B9EA-0652-1E45-8365-BFCD785CD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458513-F6D7-D943-A0FA-8A0165E9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D22518-5DF5-084D-8B44-D74D2789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1" y="1921286"/>
            <a:ext cx="8757918" cy="314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15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075" name="Rectangle 3"/>
          <p:cNvSpPr>
            <a:spLocks noChangeArrowheads="1"/>
          </p:cNvSpPr>
          <p:nvPr/>
        </p:nvSpPr>
        <p:spPr bwMode="auto">
          <a:xfrm>
            <a:off x="228600" y="1174374"/>
            <a:ext cx="8763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altLang="zh-CN" sz="2800">
                <a:solidFill>
                  <a:srgbClr val="000000"/>
                </a:solidFill>
                <a:ea typeface="宋体" charset="0"/>
              </a:rPr>
              <a:t>Datasets that are linearly separable work out great:</a:t>
            </a:r>
            <a:br>
              <a:rPr lang="en-US" altLang="zh-CN" sz="2800">
                <a:solidFill>
                  <a:srgbClr val="000000"/>
                </a:solidFill>
                <a:ea typeface="宋体" charset="0"/>
              </a:rPr>
            </a:br>
            <a:endParaRPr lang="en-US" altLang="zh-CN" sz="800">
              <a:solidFill>
                <a:srgbClr val="000000"/>
              </a:solidFill>
              <a:ea typeface="宋体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br>
              <a:rPr lang="en-US" altLang="zh-CN" sz="800" dirty="0">
                <a:solidFill>
                  <a:srgbClr val="000000"/>
                </a:solidFill>
                <a:ea typeface="宋体" charset="0"/>
              </a:rPr>
            </a:br>
            <a:br>
              <a:rPr lang="en-US" altLang="zh-CN" sz="800" dirty="0">
                <a:solidFill>
                  <a:srgbClr val="000000"/>
                </a:solidFill>
                <a:ea typeface="宋体" charset="0"/>
              </a:rPr>
            </a:br>
            <a:endParaRPr lang="en-US" altLang="zh-CN" sz="800" dirty="0">
              <a:solidFill>
                <a:srgbClr val="000000"/>
              </a:solidFill>
              <a:ea typeface="宋体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br>
              <a:rPr lang="en-US" altLang="zh-CN" sz="800" dirty="0">
                <a:solidFill>
                  <a:srgbClr val="000000"/>
                </a:solidFill>
                <a:ea typeface="宋体" charset="0"/>
              </a:rPr>
            </a:br>
            <a:endParaRPr lang="en-US" altLang="zh-CN" sz="800" dirty="0">
              <a:solidFill>
                <a:srgbClr val="000000"/>
              </a:solidFill>
              <a:ea typeface="宋体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endParaRPr lang="en-US" altLang="zh-CN" sz="800" dirty="0">
              <a:solidFill>
                <a:srgbClr val="000000"/>
              </a:solidFill>
              <a:ea typeface="宋体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altLang="zh-CN" sz="2800" dirty="0">
                <a:solidFill>
                  <a:srgbClr val="000000"/>
                </a:solidFill>
                <a:ea typeface="宋体" charset="0"/>
              </a:rPr>
              <a:t>But what if the dataset is just too hard? </a:t>
            </a:r>
            <a:br>
              <a:rPr lang="en-US" altLang="zh-CN" sz="2800" dirty="0">
                <a:solidFill>
                  <a:srgbClr val="000000"/>
                </a:solidFill>
                <a:ea typeface="宋体" charset="0"/>
              </a:rPr>
            </a:br>
            <a:endParaRPr lang="en-US" altLang="zh-CN" sz="2800" dirty="0">
              <a:solidFill>
                <a:srgbClr val="000000"/>
              </a:solidFill>
              <a:ea typeface="宋体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endParaRPr lang="en-US" altLang="zh-CN" sz="2800" dirty="0">
              <a:solidFill>
                <a:srgbClr val="000000"/>
              </a:solidFill>
              <a:ea typeface="宋体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altLang="zh-CN" sz="2800" dirty="0">
                <a:solidFill>
                  <a:srgbClr val="000000"/>
                </a:solidFill>
                <a:ea typeface="宋体" charset="0"/>
              </a:rPr>
              <a:t>We can map it to a higher-dimensional space:</a:t>
            </a:r>
          </a:p>
        </p:txBody>
      </p:sp>
      <p:sp>
        <p:nvSpPr>
          <p:cNvPr id="1155076" name="Text Box 4"/>
          <p:cNvSpPr txBox="1">
            <a:spLocks noChangeArrowheads="1"/>
          </p:cNvSpPr>
          <p:nvPr/>
        </p:nvSpPr>
        <p:spPr bwMode="auto">
          <a:xfrm>
            <a:off x="4267200" y="6163239"/>
            <a:ext cx="342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>
                <a:solidFill>
                  <a:srgbClr val="000000"/>
                </a:solidFill>
                <a:latin typeface="Times New Roman" charset="0"/>
                <a:ea typeface="宋体" charset="0"/>
              </a:rPr>
              <a:t>0</a:t>
            </a:r>
          </a:p>
        </p:txBody>
      </p:sp>
      <p:sp>
        <p:nvSpPr>
          <p:cNvPr id="1155077" name="Text Box 5"/>
          <p:cNvSpPr txBox="1">
            <a:spLocks noChangeArrowheads="1"/>
          </p:cNvSpPr>
          <p:nvPr/>
        </p:nvSpPr>
        <p:spPr bwMode="auto">
          <a:xfrm>
            <a:off x="6324600" y="614531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 i="1">
                <a:solidFill>
                  <a:srgbClr val="000000"/>
                </a:solidFill>
                <a:latin typeface="Times New Roman" charset="0"/>
                <a:ea typeface="宋体" charset="0"/>
              </a:rPr>
              <a:t>x</a:t>
            </a:r>
            <a:endParaRPr lang="en-US" altLang="zh-CN" sz="1800" i="1" baseline="30000">
              <a:solidFill>
                <a:srgbClr val="000000"/>
              </a:solidFill>
              <a:latin typeface="Times New Roman" charset="0"/>
              <a:ea typeface="宋体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495550" y="3462338"/>
            <a:ext cx="4286250" cy="423862"/>
            <a:chOff x="1056" y="2322"/>
            <a:chExt cx="2700" cy="267"/>
          </a:xfrm>
        </p:grpSpPr>
        <p:sp>
          <p:nvSpPr>
            <p:cNvPr id="89134" name="Line 7"/>
            <p:cNvSpPr>
              <a:spLocks noChangeShapeType="1"/>
            </p:cNvSpPr>
            <p:nvPr/>
          </p:nvSpPr>
          <p:spPr bwMode="auto">
            <a:xfrm>
              <a:off x="1056" y="2358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35" name="AutoShape 8"/>
            <p:cNvSpPr>
              <a:spLocks noChangeArrowheads="1"/>
            </p:cNvSpPr>
            <p:nvPr/>
          </p:nvSpPr>
          <p:spPr bwMode="auto">
            <a:xfrm>
              <a:off x="133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36" name="Line 9"/>
            <p:cNvSpPr>
              <a:spLocks noChangeShapeType="1"/>
            </p:cNvSpPr>
            <p:nvPr/>
          </p:nvSpPr>
          <p:spPr bwMode="auto">
            <a:xfrm>
              <a:off x="2196" y="2322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37" name="Text Box 10"/>
            <p:cNvSpPr txBox="1">
              <a:spLocks noChangeArrowheads="1"/>
            </p:cNvSpPr>
            <p:nvPr/>
          </p:nvSpPr>
          <p:spPr bwMode="auto">
            <a:xfrm>
              <a:off x="2106" y="2358"/>
              <a:ext cx="2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0</a:t>
              </a:r>
            </a:p>
          </p:txBody>
        </p:sp>
        <p:sp>
          <p:nvSpPr>
            <p:cNvPr id="89138" name="AutoShape 11"/>
            <p:cNvSpPr>
              <a:spLocks noChangeArrowheads="1"/>
            </p:cNvSpPr>
            <p:nvPr/>
          </p:nvSpPr>
          <p:spPr bwMode="auto">
            <a:xfrm>
              <a:off x="1563" y="23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39" name="AutoShape 12"/>
            <p:cNvSpPr>
              <a:spLocks noChangeArrowheads="1"/>
            </p:cNvSpPr>
            <p:nvPr/>
          </p:nvSpPr>
          <p:spPr bwMode="auto">
            <a:xfrm>
              <a:off x="1863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0" name="AutoShape 13"/>
            <p:cNvSpPr>
              <a:spLocks noChangeArrowheads="1"/>
            </p:cNvSpPr>
            <p:nvPr/>
          </p:nvSpPr>
          <p:spPr bwMode="auto">
            <a:xfrm>
              <a:off x="199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1" name="AutoShape 14"/>
            <p:cNvSpPr>
              <a:spLocks noChangeArrowheads="1"/>
            </p:cNvSpPr>
            <p:nvPr/>
          </p:nvSpPr>
          <p:spPr bwMode="auto">
            <a:xfrm>
              <a:off x="253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2" name="AutoShape 15"/>
            <p:cNvSpPr>
              <a:spLocks noChangeArrowheads="1"/>
            </p:cNvSpPr>
            <p:nvPr/>
          </p:nvSpPr>
          <p:spPr bwMode="auto">
            <a:xfrm>
              <a:off x="2679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3" name="AutoShape 16"/>
            <p:cNvSpPr>
              <a:spLocks noChangeArrowheads="1"/>
            </p:cNvSpPr>
            <p:nvPr/>
          </p:nvSpPr>
          <p:spPr bwMode="auto">
            <a:xfrm>
              <a:off x="2451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4" name="AutoShape 17"/>
            <p:cNvSpPr>
              <a:spLocks noChangeArrowheads="1"/>
            </p:cNvSpPr>
            <p:nvPr/>
          </p:nvSpPr>
          <p:spPr bwMode="auto">
            <a:xfrm>
              <a:off x="2919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5" name="AutoShape 18"/>
            <p:cNvSpPr>
              <a:spLocks noChangeArrowheads="1"/>
            </p:cNvSpPr>
            <p:nvPr/>
          </p:nvSpPr>
          <p:spPr bwMode="auto">
            <a:xfrm>
              <a:off x="3063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6" name="AutoShape 19"/>
            <p:cNvSpPr>
              <a:spLocks noChangeArrowheads="1"/>
            </p:cNvSpPr>
            <p:nvPr/>
          </p:nvSpPr>
          <p:spPr bwMode="auto">
            <a:xfrm>
              <a:off x="3375" y="23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7" name="Text Box 20"/>
            <p:cNvSpPr txBox="1">
              <a:spLocks noChangeArrowheads="1"/>
            </p:cNvSpPr>
            <p:nvPr/>
          </p:nvSpPr>
          <p:spPr bwMode="auto">
            <a:xfrm>
              <a:off x="3468" y="2322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x</a:t>
              </a:r>
              <a:endParaRPr lang="en-US" altLang="zh-CN" sz="1800" i="1" baseline="30000">
                <a:solidFill>
                  <a:srgbClr val="000000"/>
                </a:solidFill>
                <a:latin typeface="Times New Roman" charset="0"/>
                <a:ea typeface="宋体" charset="0"/>
              </a:endParaRPr>
            </a:p>
          </p:txBody>
        </p:sp>
      </p:grpSp>
      <p:grpSp>
        <p:nvGrpSpPr>
          <p:cNvPr id="89094" name="Group 21"/>
          <p:cNvGrpSpPr>
            <a:grpSpLocks/>
          </p:cNvGrpSpPr>
          <p:nvPr/>
        </p:nvGrpSpPr>
        <p:grpSpPr bwMode="auto">
          <a:xfrm>
            <a:off x="2457450" y="1752600"/>
            <a:ext cx="4324350" cy="642938"/>
            <a:chOff x="1056" y="1284"/>
            <a:chExt cx="2724" cy="405"/>
          </a:xfrm>
        </p:grpSpPr>
        <p:sp>
          <p:nvSpPr>
            <p:cNvPr id="89118" name="Line 22"/>
            <p:cNvSpPr>
              <a:spLocks noChangeShapeType="1"/>
            </p:cNvSpPr>
            <p:nvPr/>
          </p:nvSpPr>
          <p:spPr bwMode="auto">
            <a:xfrm>
              <a:off x="1056" y="1458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9" name="AutoShape 23"/>
            <p:cNvSpPr>
              <a:spLocks noChangeArrowheads="1"/>
            </p:cNvSpPr>
            <p:nvPr/>
          </p:nvSpPr>
          <p:spPr bwMode="auto">
            <a:xfrm>
              <a:off x="133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0" name="Line 24"/>
            <p:cNvSpPr>
              <a:spLocks noChangeShapeType="1"/>
            </p:cNvSpPr>
            <p:nvPr/>
          </p:nvSpPr>
          <p:spPr bwMode="auto">
            <a:xfrm>
              <a:off x="2196" y="1422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21" name="Text Box 25"/>
            <p:cNvSpPr txBox="1">
              <a:spLocks noChangeArrowheads="1"/>
            </p:cNvSpPr>
            <p:nvPr/>
          </p:nvSpPr>
          <p:spPr bwMode="auto">
            <a:xfrm>
              <a:off x="2106" y="1458"/>
              <a:ext cx="2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0</a:t>
              </a:r>
            </a:p>
          </p:txBody>
        </p:sp>
        <p:sp>
          <p:nvSpPr>
            <p:cNvPr id="89122" name="AutoShape 26"/>
            <p:cNvSpPr>
              <a:spLocks noChangeArrowheads="1"/>
            </p:cNvSpPr>
            <p:nvPr/>
          </p:nvSpPr>
          <p:spPr bwMode="auto">
            <a:xfrm>
              <a:off x="1563" y="14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3" name="AutoShape 27"/>
            <p:cNvSpPr>
              <a:spLocks noChangeArrowheads="1"/>
            </p:cNvSpPr>
            <p:nvPr/>
          </p:nvSpPr>
          <p:spPr bwMode="auto">
            <a:xfrm>
              <a:off x="1863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4" name="AutoShape 28"/>
            <p:cNvSpPr>
              <a:spLocks noChangeArrowheads="1"/>
            </p:cNvSpPr>
            <p:nvPr/>
          </p:nvSpPr>
          <p:spPr bwMode="auto">
            <a:xfrm>
              <a:off x="199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5" name="AutoShape 29"/>
            <p:cNvSpPr>
              <a:spLocks noChangeArrowheads="1"/>
            </p:cNvSpPr>
            <p:nvPr/>
          </p:nvSpPr>
          <p:spPr bwMode="auto">
            <a:xfrm>
              <a:off x="253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6" name="AutoShape 30"/>
            <p:cNvSpPr>
              <a:spLocks noChangeArrowheads="1"/>
            </p:cNvSpPr>
            <p:nvPr/>
          </p:nvSpPr>
          <p:spPr bwMode="auto">
            <a:xfrm>
              <a:off x="2679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7" name="AutoShape 31"/>
            <p:cNvSpPr>
              <a:spLocks noChangeArrowheads="1"/>
            </p:cNvSpPr>
            <p:nvPr/>
          </p:nvSpPr>
          <p:spPr bwMode="auto">
            <a:xfrm>
              <a:off x="2451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8" name="Line 32"/>
            <p:cNvSpPr>
              <a:spLocks noChangeShapeType="1"/>
            </p:cNvSpPr>
            <p:nvPr/>
          </p:nvSpPr>
          <p:spPr bwMode="auto">
            <a:xfrm>
              <a:off x="2268" y="1302"/>
              <a:ext cx="0" cy="348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29" name="Oval 33"/>
            <p:cNvSpPr>
              <a:spLocks noChangeArrowheads="1"/>
            </p:cNvSpPr>
            <p:nvPr/>
          </p:nvSpPr>
          <p:spPr bwMode="auto">
            <a:xfrm>
              <a:off x="2405" y="1393"/>
              <a:ext cx="144" cy="13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30" name="Oval 34"/>
            <p:cNvSpPr>
              <a:spLocks noChangeArrowheads="1"/>
            </p:cNvSpPr>
            <p:nvPr/>
          </p:nvSpPr>
          <p:spPr bwMode="auto">
            <a:xfrm>
              <a:off x="1955" y="1387"/>
              <a:ext cx="144" cy="13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31" name="Line 35"/>
            <p:cNvSpPr>
              <a:spLocks noChangeShapeType="1"/>
            </p:cNvSpPr>
            <p:nvPr/>
          </p:nvSpPr>
          <p:spPr bwMode="auto">
            <a:xfrm flipH="1" flipV="1">
              <a:off x="2475" y="1284"/>
              <a:ext cx="6" cy="377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32" name="Line 36"/>
            <p:cNvSpPr>
              <a:spLocks noChangeShapeType="1"/>
            </p:cNvSpPr>
            <p:nvPr/>
          </p:nvSpPr>
          <p:spPr bwMode="auto">
            <a:xfrm flipH="1" flipV="1">
              <a:off x="2025" y="1284"/>
              <a:ext cx="6" cy="377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33" name="Text Box 37"/>
            <p:cNvSpPr txBox="1">
              <a:spLocks noChangeArrowheads="1"/>
            </p:cNvSpPr>
            <p:nvPr/>
          </p:nvSpPr>
          <p:spPr bwMode="auto">
            <a:xfrm>
              <a:off x="3492" y="1410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x</a:t>
              </a:r>
              <a:endParaRPr lang="en-US" altLang="zh-CN" sz="1800" i="1" baseline="30000">
                <a:solidFill>
                  <a:srgbClr val="000000"/>
                </a:solidFill>
                <a:latin typeface="Times New Roman" charset="0"/>
                <a:ea typeface="宋体" charset="0"/>
              </a:endParaRPr>
            </a:p>
          </p:txBody>
        </p:sp>
      </p:grp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2514600" y="4600913"/>
            <a:ext cx="4352925" cy="1827213"/>
            <a:chOff x="1122" y="2874"/>
            <a:chExt cx="2742" cy="1151"/>
          </a:xfrm>
        </p:grpSpPr>
        <p:sp>
          <p:nvSpPr>
            <p:cNvPr id="89098" name="Line 39"/>
            <p:cNvSpPr>
              <a:spLocks noChangeShapeType="1"/>
            </p:cNvSpPr>
            <p:nvPr/>
          </p:nvSpPr>
          <p:spPr bwMode="auto">
            <a:xfrm>
              <a:off x="1122" y="3900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099" name="AutoShape 40"/>
            <p:cNvSpPr>
              <a:spLocks noChangeArrowheads="1"/>
            </p:cNvSpPr>
            <p:nvPr/>
          </p:nvSpPr>
          <p:spPr bwMode="auto">
            <a:xfrm>
              <a:off x="1437" y="325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0" name="Line 41"/>
            <p:cNvSpPr>
              <a:spLocks noChangeShapeType="1"/>
            </p:cNvSpPr>
            <p:nvPr/>
          </p:nvSpPr>
          <p:spPr bwMode="auto">
            <a:xfrm>
              <a:off x="2262" y="3864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01" name="AutoShape 42"/>
            <p:cNvSpPr>
              <a:spLocks noChangeArrowheads="1"/>
            </p:cNvSpPr>
            <p:nvPr/>
          </p:nvSpPr>
          <p:spPr bwMode="auto">
            <a:xfrm>
              <a:off x="1641" y="355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2" name="AutoShape 43"/>
            <p:cNvSpPr>
              <a:spLocks noChangeArrowheads="1"/>
            </p:cNvSpPr>
            <p:nvPr/>
          </p:nvSpPr>
          <p:spPr bwMode="auto">
            <a:xfrm>
              <a:off x="1929" y="375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3" name="AutoShape 44"/>
            <p:cNvSpPr>
              <a:spLocks noChangeArrowheads="1"/>
            </p:cNvSpPr>
            <p:nvPr/>
          </p:nvSpPr>
          <p:spPr bwMode="auto">
            <a:xfrm>
              <a:off x="2073" y="381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4" name="AutoShape 45"/>
            <p:cNvSpPr>
              <a:spLocks noChangeArrowheads="1"/>
            </p:cNvSpPr>
            <p:nvPr/>
          </p:nvSpPr>
          <p:spPr bwMode="auto">
            <a:xfrm>
              <a:off x="2601" y="376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5" name="AutoShape 46"/>
            <p:cNvSpPr>
              <a:spLocks noChangeArrowheads="1"/>
            </p:cNvSpPr>
            <p:nvPr/>
          </p:nvSpPr>
          <p:spPr bwMode="auto">
            <a:xfrm>
              <a:off x="2745" y="364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6" name="AutoShape 47"/>
            <p:cNvSpPr>
              <a:spLocks noChangeArrowheads="1"/>
            </p:cNvSpPr>
            <p:nvPr/>
          </p:nvSpPr>
          <p:spPr bwMode="auto">
            <a:xfrm>
              <a:off x="2481" y="380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7" name="AutoShape 48"/>
            <p:cNvSpPr>
              <a:spLocks noChangeArrowheads="1"/>
            </p:cNvSpPr>
            <p:nvPr/>
          </p:nvSpPr>
          <p:spPr bwMode="auto">
            <a:xfrm>
              <a:off x="2985" y="344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8" name="AutoShape 49"/>
            <p:cNvSpPr>
              <a:spLocks noChangeArrowheads="1"/>
            </p:cNvSpPr>
            <p:nvPr/>
          </p:nvSpPr>
          <p:spPr bwMode="auto">
            <a:xfrm>
              <a:off x="3165" y="325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9" name="AutoShape 50"/>
            <p:cNvSpPr>
              <a:spLocks noChangeArrowheads="1"/>
            </p:cNvSpPr>
            <p:nvPr/>
          </p:nvSpPr>
          <p:spPr bwMode="auto">
            <a:xfrm>
              <a:off x="3429" y="292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10" name="Line 51"/>
            <p:cNvSpPr>
              <a:spLocks noChangeShapeType="1"/>
            </p:cNvSpPr>
            <p:nvPr/>
          </p:nvSpPr>
          <p:spPr bwMode="auto">
            <a:xfrm flipV="1">
              <a:off x="2262" y="2988"/>
              <a:ext cx="0" cy="93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1" name="Text Box 52"/>
            <p:cNvSpPr txBox="1">
              <a:spLocks noChangeArrowheads="1"/>
            </p:cNvSpPr>
            <p:nvPr/>
          </p:nvSpPr>
          <p:spPr bwMode="auto">
            <a:xfrm>
              <a:off x="2262" y="2874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x</a:t>
              </a:r>
              <a:r>
                <a:rPr lang="en-US" altLang="zh-CN" sz="1800" i="1" baseline="3000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2</a:t>
              </a:r>
            </a:p>
          </p:txBody>
        </p:sp>
        <p:sp>
          <p:nvSpPr>
            <p:cNvPr id="89112" name="Line 53"/>
            <p:cNvSpPr>
              <a:spLocks noChangeShapeType="1"/>
            </p:cNvSpPr>
            <p:nvPr/>
          </p:nvSpPr>
          <p:spPr bwMode="auto">
            <a:xfrm flipV="1">
              <a:off x="1860" y="3180"/>
              <a:ext cx="2004" cy="81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3" name="Line 54"/>
            <p:cNvSpPr>
              <a:spLocks noChangeShapeType="1"/>
            </p:cNvSpPr>
            <p:nvPr/>
          </p:nvSpPr>
          <p:spPr bwMode="auto">
            <a:xfrm flipV="1">
              <a:off x="1857" y="3132"/>
              <a:ext cx="1962" cy="809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4" name="Line 55"/>
            <p:cNvSpPr>
              <a:spLocks noChangeShapeType="1"/>
            </p:cNvSpPr>
            <p:nvPr/>
          </p:nvSpPr>
          <p:spPr bwMode="auto">
            <a:xfrm flipV="1">
              <a:off x="1929" y="3240"/>
              <a:ext cx="1926" cy="785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5" name="Oval 56"/>
            <p:cNvSpPr>
              <a:spLocks noChangeArrowheads="1"/>
            </p:cNvSpPr>
            <p:nvPr/>
          </p:nvSpPr>
          <p:spPr bwMode="auto">
            <a:xfrm>
              <a:off x="2945" y="3403"/>
              <a:ext cx="144" cy="13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16" name="Oval 57"/>
            <p:cNvSpPr>
              <a:spLocks noChangeArrowheads="1"/>
            </p:cNvSpPr>
            <p:nvPr/>
          </p:nvSpPr>
          <p:spPr bwMode="auto">
            <a:xfrm>
              <a:off x="2699" y="3601"/>
              <a:ext cx="144" cy="13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17" name="Oval 58"/>
            <p:cNvSpPr>
              <a:spLocks noChangeArrowheads="1"/>
            </p:cNvSpPr>
            <p:nvPr/>
          </p:nvSpPr>
          <p:spPr bwMode="auto">
            <a:xfrm>
              <a:off x="2027" y="3775"/>
              <a:ext cx="144" cy="13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89096" name="Rectangle 5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Nonlinear SVMs</a:t>
            </a:r>
          </a:p>
        </p:txBody>
      </p:sp>
    </p:spTree>
    <p:extLst>
      <p:ext uri="{BB962C8B-B14F-4D97-AF65-F5344CB8AC3E}">
        <p14:creationId xmlns:p14="http://schemas.microsoft.com/office/powerpoint/2010/main" val="185512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5075" grpId="0" build="allAtOnce"/>
      <p:bldP spid="1155076" grpId="0"/>
      <p:bldP spid="115507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Supervised learning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525963"/>
          </a:xfrm>
        </p:spPr>
        <p:txBody>
          <a:bodyPr>
            <a:normAutofit fontScale="92500" lnSpcReduction="20000"/>
          </a:bodyPr>
          <a:lstStyle/>
          <a:p>
            <a:pPr algn="ctr">
              <a:buFontTx/>
              <a:buNone/>
            </a:pPr>
            <a:r>
              <a:rPr lang="en-US" sz="6000" dirty="0">
                <a:solidFill>
                  <a:srgbClr val="0000FF"/>
                </a:solidFill>
                <a:latin typeface="Arial" charset="0"/>
              </a:rPr>
              <a:t>y = f(</a:t>
            </a:r>
            <a:r>
              <a:rPr lang="en-US" sz="60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6000" dirty="0">
                <a:solidFill>
                  <a:srgbClr val="0000FF"/>
                </a:solidFill>
                <a:latin typeface="Arial" charset="0"/>
              </a:rPr>
              <a:t>)</a:t>
            </a:r>
          </a:p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pPr>
              <a:buFontTx/>
              <a:buNone/>
            </a:pPr>
            <a:br>
              <a:rPr lang="en-US" dirty="0">
                <a:latin typeface="Arial" charset="0"/>
              </a:rPr>
            </a:br>
            <a:endParaRPr lang="en-US" dirty="0">
              <a:latin typeface="Arial" charset="0"/>
            </a:endParaRPr>
          </a:p>
          <a:p>
            <a:r>
              <a:rPr lang="en-US" sz="2400" b="1" dirty="0">
                <a:latin typeface="Arial" charset="0"/>
              </a:rPr>
              <a:t>Training: </a:t>
            </a:r>
            <a:r>
              <a:rPr lang="en-US" sz="2400" dirty="0">
                <a:latin typeface="Arial" charset="0"/>
              </a:rPr>
              <a:t>given a </a:t>
            </a:r>
            <a:r>
              <a:rPr lang="en-US" sz="2400" i="1" dirty="0">
                <a:latin typeface="Arial" charset="0"/>
              </a:rPr>
              <a:t>training set </a:t>
            </a:r>
            <a:r>
              <a:rPr lang="en-US" sz="2400" dirty="0">
                <a:latin typeface="Arial" charset="0"/>
              </a:rPr>
              <a:t>of labeled examples</a:t>
            </a:r>
            <a:r>
              <a:rPr lang="en-US" sz="2400" i="1" dirty="0">
                <a:latin typeface="Arial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{(</a:t>
            </a:r>
            <a:r>
              <a:rPr lang="en-US" sz="24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baseline="-25000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,y</a:t>
            </a:r>
            <a:r>
              <a:rPr lang="en-US" sz="2400" baseline="-25000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), …, (</a:t>
            </a:r>
            <a:r>
              <a:rPr lang="en-US" sz="2400" b="1" dirty="0" err="1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baseline="-25000" dirty="0" err="1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sz="2400" dirty="0" err="1">
                <a:solidFill>
                  <a:srgbClr val="0000FF"/>
                </a:solidFill>
                <a:latin typeface="Arial" charset="0"/>
              </a:rPr>
              <a:t>,y</a:t>
            </a:r>
            <a:r>
              <a:rPr lang="en-US" sz="2400" baseline="-25000" dirty="0" err="1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)}</a:t>
            </a:r>
            <a:r>
              <a:rPr lang="en-US" sz="2400" dirty="0">
                <a:latin typeface="Arial" charset="0"/>
              </a:rPr>
              <a:t>, estimate the prediction function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f </a:t>
            </a:r>
            <a:r>
              <a:rPr lang="en-US" sz="2400" dirty="0">
                <a:latin typeface="Arial" charset="0"/>
              </a:rPr>
              <a:t>that minimizes future generalization error </a:t>
            </a:r>
          </a:p>
          <a:p>
            <a:endParaRPr lang="en-US" sz="2400" b="1" dirty="0">
              <a:latin typeface="Arial" charset="0"/>
            </a:endParaRPr>
          </a:p>
          <a:p>
            <a:r>
              <a:rPr lang="en-US" sz="2400" b="1" dirty="0">
                <a:latin typeface="Arial" charset="0"/>
              </a:rPr>
              <a:t>Testing:</a:t>
            </a:r>
            <a:r>
              <a:rPr lang="en-US" sz="2400" dirty="0">
                <a:latin typeface="Arial" charset="0"/>
              </a:rPr>
              <a:t> apply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f</a:t>
            </a:r>
            <a:r>
              <a:rPr lang="en-US" sz="2400" dirty="0">
                <a:latin typeface="Arial" charset="0"/>
              </a:rPr>
              <a:t> to a new </a:t>
            </a:r>
            <a:r>
              <a:rPr lang="en-US" sz="2400" i="1" dirty="0">
                <a:latin typeface="Arial" charset="0"/>
              </a:rPr>
              <a:t>test example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dirty="0">
                <a:latin typeface="Arial" charset="0"/>
              </a:rPr>
              <a:t> and output the predicted value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y = f(</a:t>
            </a:r>
            <a:r>
              <a:rPr lang="en-US" sz="24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3240088" y="2933700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4381501" y="2933700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5334000" y="2361467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/>
          <p:cNvSpPr txBox="1">
            <a:spLocks noChangeArrowheads="1"/>
          </p:cNvSpPr>
          <p:nvPr/>
        </p:nvSpPr>
        <p:spPr bwMode="auto">
          <a:xfrm>
            <a:off x="1960678" y="3276600"/>
            <a:ext cx="217399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000000"/>
                </a:solidFill>
              </a:rPr>
              <a:t>Output / dependent </a:t>
            </a:r>
          </a:p>
          <a:p>
            <a:r>
              <a:rPr lang="en-US" sz="1800" dirty="0">
                <a:solidFill>
                  <a:srgbClr val="000000"/>
                </a:solidFill>
              </a:rPr>
              <a:t>variable</a:t>
            </a:r>
          </a:p>
        </p:txBody>
      </p:sp>
      <p:sp>
        <p:nvSpPr>
          <p:cNvPr id="53256" name="TextBox 9"/>
          <p:cNvSpPr txBox="1">
            <a:spLocks noChangeArrowheads="1"/>
          </p:cNvSpPr>
          <p:nvPr/>
        </p:nvSpPr>
        <p:spPr bwMode="auto">
          <a:xfrm>
            <a:off x="3822700" y="3276600"/>
            <a:ext cx="18923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>
                <a:solidFill>
                  <a:srgbClr val="000000"/>
                </a:solidFill>
              </a:rPr>
              <a:t>Learned 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</a:rPr>
              <a:t>function</a:t>
            </a:r>
          </a:p>
        </p:txBody>
      </p:sp>
      <p:sp>
        <p:nvSpPr>
          <p:cNvPr id="53257" name="TextBox 10"/>
          <p:cNvSpPr txBox="1">
            <a:spLocks noChangeArrowheads="1"/>
          </p:cNvSpPr>
          <p:nvPr/>
        </p:nvSpPr>
        <p:spPr bwMode="auto">
          <a:xfrm>
            <a:off x="5499100" y="3012587"/>
            <a:ext cx="34163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>
                <a:solidFill>
                  <a:srgbClr val="000000"/>
                </a:solidFill>
              </a:rPr>
              <a:t>features/variables/inputs/predictors/independent variables</a:t>
            </a:r>
          </a:p>
        </p:txBody>
      </p:sp>
    </p:spTree>
    <p:extLst>
      <p:ext uri="{BB962C8B-B14F-4D97-AF65-F5344CB8AC3E}">
        <p14:creationId xmlns:p14="http://schemas.microsoft.com/office/powerpoint/2010/main" val="84588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 maximizes the conditional likelihood of the training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Linear SVM maximizes the margin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Logit</a:t>
            </a:r>
            <a:r>
              <a:rPr lang="en-US" dirty="0"/>
              <a:t> vs Linear SVMs</a:t>
            </a:r>
          </a:p>
        </p:txBody>
      </p:sp>
    </p:spTree>
    <p:extLst>
      <p:ext uri="{BB962C8B-B14F-4D97-AF65-F5344CB8AC3E}">
        <p14:creationId xmlns:p14="http://schemas.microsoft.com/office/powerpoint/2010/main" val="1204374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Kernel: Linear, Polynomial, RBF</a:t>
            </a:r>
          </a:p>
          <a:p>
            <a:r>
              <a:rPr lang="en-US" dirty="0"/>
              <a:t>Normalizing features</a:t>
            </a:r>
          </a:p>
          <a:p>
            <a:r>
              <a:rPr lang="en-US" dirty="0"/>
              <a:t>Other Parameters</a:t>
            </a:r>
          </a:p>
          <a:p>
            <a:pPr lvl="1"/>
            <a:r>
              <a:rPr lang="en-US" dirty="0"/>
              <a:t>C: penalty for errors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No Probability estimates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SVMs</a:t>
            </a:r>
          </a:p>
        </p:txBody>
      </p:sp>
    </p:spTree>
    <p:extLst>
      <p:ext uri="{BB962C8B-B14F-4D97-AF65-F5344CB8AC3E}">
        <p14:creationId xmlns:p14="http://schemas.microsoft.com/office/powerpoint/2010/main" val="1773129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estimate P(class | data) for every class (and often pick the class with the max p( class | data)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Classifiers</a:t>
            </a:r>
          </a:p>
        </p:txBody>
      </p:sp>
    </p:spTree>
    <p:extLst>
      <p:ext uri="{BB962C8B-B14F-4D97-AF65-F5344CB8AC3E}">
        <p14:creationId xmlns:p14="http://schemas.microsoft.com/office/powerpoint/2010/main" val="1189815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Bayes’ Rule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/>
          </p:nvPr>
        </p:nvGraphicFramePr>
        <p:xfrm>
          <a:off x="1446460" y="3483977"/>
          <a:ext cx="5454404" cy="2032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Equation" r:id="rId3" imgW="1371600" imgH="419100" progId="Equation.3">
                  <p:embed/>
                </p:oleObj>
              </mc:Choice>
              <mc:Fallback>
                <p:oleObj name="Equation" r:id="rId3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6460" y="3483977"/>
                        <a:ext cx="5454404" cy="20320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304800" y="1905000"/>
            <a:ext cx="8229600" cy="3556000"/>
          </a:xfrm>
        </p:spPr>
        <p:txBody>
          <a:bodyPr/>
          <a:lstStyle/>
          <a:p>
            <a:pPr marL="228600" indent="-228600">
              <a:spcBef>
                <a:spcPct val="50000"/>
              </a:spcBef>
              <a:buFontTx/>
              <a:buChar char="•"/>
            </a:pPr>
            <a:r>
              <a:rPr lang="en-US" sz="3200" dirty="0"/>
              <a:t>For a data point </a:t>
            </a:r>
            <a:r>
              <a:rPr lang="en-US" sz="3600" i="1" dirty="0">
                <a:solidFill>
                  <a:srgbClr val="FF0000"/>
                </a:solidFill>
              </a:rPr>
              <a:t>d</a:t>
            </a:r>
            <a:r>
              <a:rPr lang="en-US" sz="4000" dirty="0"/>
              <a:t> </a:t>
            </a:r>
            <a:r>
              <a:rPr lang="en-US" sz="3600" dirty="0"/>
              <a:t>and a class </a:t>
            </a:r>
            <a:r>
              <a:rPr lang="en-US" sz="4000" i="1" dirty="0">
                <a:solidFill>
                  <a:srgbClr val="FF0000"/>
                </a:solidFill>
              </a:rPr>
              <a:t>c</a:t>
            </a:r>
            <a:endParaRPr lang="en-US" sz="3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66848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 Classifier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/>
          </p:nvPr>
        </p:nvGraphicFramePr>
        <p:xfrm>
          <a:off x="1005465" y="2178051"/>
          <a:ext cx="4739699" cy="1149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0" name="Equation" r:id="rId3" imgW="1371600" imgH="292100" progId="Equation.3">
                  <p:embed/>
                </p:oleObj>
              </mc:Choice>
              <mc:Fallback>
                <p:oleObj name="Equation" r:id="rId3" imgW="13716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5465" y="2178051"/>
                        <a:ext cx="4739699" cy="11493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/>
          </p:nvPr>
        </p:nvGraphicFramePr>
        <p:xfrm>
          <a:off x="1552298" y="3327400"/>
          <a:ext cx="5000904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" name="Equation" r:id="rId5" imgW="1371600" imgH="419100" progId="Equation.3">
                  <p:embed/>
                </p:oleObj>
              </mc:Choice>
              <mc:Fallback>
                <p:oleObj name="Equation" r:id="rId5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2298" y="3327400"/>
                        <a:ext cx="5000904" cy="162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/>
          </p:nvPr>
        </p:nvGraphicFramePr>
        <p:xfrm>
          <a:off x="1834533" y="5156200"/>
          <a:ext cx="4563092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" name="Equation" r:id="rId7" imgW="1346200" imgH="292100" progId="Equation.3">
                  <p:embed/>
                </p:oleObj>
              </mc:Choice>
              <mc:Fallback>
                <p:oleObj name="Equation" r:id="rId7" imgW="1346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4533" y="5156200"/>
                        <a:ext cx="4563092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248400" y="2108201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/>
              <a:t>MAP is “maximum a posteriori”  = most likely class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934200" y="3835400"/>
            <a:ext cx="16764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/>
              <a:t>Bayes Rule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7010400" y="5257800"/>
            <a:ext cx="1676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/>
              <a:t>Dropping the denominator</a:t>
            </a:r>
          </a:p>
        </p:txBody>
      </p:sp>
    </p:spTree>
    <p:extLst>
      <p:ext uri="{BB962C8B-B14F-4D97-AF65-F5344CB8AC3E}">
        <p14:creationId xmlns:p14="http://schemas.microsoft.com/office/powerpoint/2010/main" val="5311226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 Classifier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/>
          </p:nvPr>
        </p:nvGraphicFramePr>
        <p:xfrm>
          <a:off x="380999" y="2108200"/>
          <a:ext cx="5510673" cy="1149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1" name="Equation" r:id="rId3" imgW="1651000" imgH="292100" progId="Equation.3">
                  <p:embed/>
                </p:oleObj>
              </mc:Choice>
              <mc:Fallback>
                <p:oleObj name="Equation" r:id="rId3" imgW="16510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999" y="2108200"/>
                        <a:ext cx="5510673" cy="11493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7239000" y="3429000"/>
            <a:ext cx="1676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/>
              <a:t>Data point d represented as features x1..xn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/>
          </p:nvPr>
        </p:nvGraphicFramePr>
        <p:xfrm>
          <a:off x="687951" y="3632201"/>
          <a:ext cx="6376426" cy="1149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2" name="Equation" r:id="rId5" imgW="1943100" imgH="292100" progId="Equation.3">
                  <p:embed/>
                </p:oleObj>
              </mc:Choice>
              <mc:Fallback>
                <p:oleObj name="Equation" r:id="rId5" imgW="19431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951" y="3632201"/>
                        <a:ext cx="6376426" cy="1149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63920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934906" y="261026"/>
            <a:ext cx="8056694" cy="990600"/>
          </a:xfrm>
        </p:spPr>
        <p:txBody>
          <a:bodyPr/>
          <a:lstStyle/>
          <a:p>
            <a:r>
              <a:rPr lang="en-US" dirty="0"/>
              <a:t>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 Classifier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324600" y="3540204"/>
            <a:ext cx="2438400" cy="646331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dirty="0"/>
              <a:t>How often does this class occur?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/>
          </p:nvPr>
        </p:nvGraphicFramePr>
        <p:xfrm>
          <a:off x="762001" y="2006601"/>
          <a:ext cx="7563956" cy="1149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1" y="2006601"/>
                        <a:ext cx="7563956" cy="1149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1600200" y="3469721"/>
            <a:ext cx="4343400" cy="400110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 sz="2000" dirty="0">
                <a:latin typeface="Calibri" charset="0"/>
                <a:cs typeface="Arial" charset="0"/>
              </a:rPr>
              <a:t>O(|</a:t>
            </a:r>
            <a:r>
              <a:rPr lang="en-US" sz="2000" i="1" dirty="0" err="1">
                <a:latin typeface="Calibri" charset="0"/>
                <a:cs typeface="Arial" charset="0"/>
              </a:rPr>
              <a:t>X</a:t>
            </a:r>
            <a:r>
              <a:rPr lang="en-US" sz="2000" dirty="0" err="1">
                <a:latin typeface="Calibri" charset="0"/>
                <a:cs typeface="Arial" charset="0"/>
              </a:rPr>
              <a:t>|</a:t>
            </a:r>
            <a:r>
              <a:rPr lang="en-US" sz="2000" i="1" baseline="30000" dirty="0" err="1">
                <a:latin typeface="Calibri" charset="0"/>
                <a:cs typeface="Arial" charset="0"/>
              </a:rPr>
              <a:t>n</a:t>
            </a:r>
            <a:r>
              <a:rPr lang="en-US" sz="2000" dirty="0">
                <a:latin typeface="Calibri" charset="0"/>
                <a:cs typeface="Arial" charset="0"/>
                <a:sym typeface="Symbol" charset="0"/>
              </a:rPr>
              <a:t>•|</a:t>
            </a:r>
            <a:r>
              <a:rPr lang="en-US" sz="2000" i="1" dirty="0">
                <a:latin typeface="Calibri" charset="0"/>
                <a:cs typeface="Arial" charset="0"/>
                <a:sym typeface="Symbol" charset="0"/>
              </a:rPr>
              <a:t>C</a:t>
            </a:r>
            <a:r>
              <a:rPr lang="en-US" sz="2000" dirty="0">
                <a:latin typeface="Calibri" charset="0"/>
                <a:cs typeface="Arial" charset="0"/>
                <a:sym typeface="Symbol" charset="0"/>
              </a:rPr>
              <a:t>|) parameters</a:t>
            </a:r>
            <a:endParaRPr lang="en-US" sz="2000" dirty="0">
              <a:latin typeface="Calibri" charset="0"/>
              <a:cs typeface="Arial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6400800" y="4861005"/>
            <a:ext cx="2438400" cy="923330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dirty="0"/>
              <a:t>We can just count the relative frequencies in a data set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1600200" y="4485720"/>
            <a:ext cx="4343400" cy="1015663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 sz="2000" dirty="0">
                <a:latin typeface="Calibri" charset="0"/>
              </a:rPr>
              <a:t>Could only be estimated if a very, very large number of training examples was available.</a:t>
            </a:r>
          </a:p>
        </p:txBody>
      </p:sp>
    </p:spTree>
    <p:extLst>
      <p:ext uri="{BB962C8B-B14F-4D97-AF65-F5344CB8AC3E}">
        <p14:creationId xmlns:p14="http://schemas.microsoft.com/office/powerpoint/2010/main" val="179323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0"/>
            <a:ext cx="9278503" cy="1252522"/>
          </a:xfrm>
        </p:spPr>
        <p:txBody>
          <a:bodyPr>
            <a:normAutofit fontScale="90000"/>
          </a:bodyPr>
          <a:lstStyle/>
          <a:p>
            <a:r>
              <a:rPr lang="en-US" dirty="0"/>
              <a:t>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 -  Independence Assumptions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5749623"/>
              </p:ext>
            </p:extLst>
          </p:nvPr>
        </p:nvGraphicFramePr>
        <p:xfrm>
          <a:off x="1728694" y="1600201"/>
          <a:ext cx="5044966" cy="1071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7" name="Equation" r:id="rId3" imgW="1079500" imgH="215900" progId="Equation.3">
                  <p:embed/>
                </p:oleObj>
              </mc:Choice>
              <mc:Fallback>
                <p:oleObj name="Equation" r:id="rId3" imgW="1079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694" y="1600201"/>
                        <a:ext cx="5044966" cy="10712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2921000"/>
            <a:ext cx="8686800" cy="3454400"/>
          </a:xfrm>
        </p:spPr>
        <p:txBody>
          <a:bodyPr/>
          <a:lstStyle/>
          <a:p>
            <a:r>
              <a:rPr lang="en-US" sz="2800" b="1" dirty="0">
                <a:latin typeface="Calibri" charset="0"/>
                <a:sym typeface="Symbol" charset="2"/>
              </a:rPr>
              <a:t>Conditional Independence</a:t>
            </a:r>
            <a:r>
              <a:rPr lang="en-US" sz="2800" dirty="0">
                <a:latin typeface="Calibri" charset="0"/>
                <a:sym typeface="Symbol" charset="2"/>
              </a:rPr>
              <a:t>: Assume the feature probabilities </a:t>
            </a:r>
            <a:r>
              <a:rPr lang="en-US" sz="2800" i="1" dirty="0">
                <a:latin typeface="Calibri" charset="0"/>
                <a:sym typeface="Symbol" charset="2"/>
              </a:rPr>
              <a:t>P</a:t>
            </a:r>
            <a:r>
              <a:rPr lang="en-US" sz="2800" dirty="0">
                <a:latin typeface="Calibri" charset="0"/>
                <a:sym typeface="Symbol" charset="2"/>
              </a:rPr>
              <a:t>(</a:t>
            </a:r>
            <a:r>
              <a:rPr lang="en-US" sz="2800" i="1" dirty="0" err="1">
                <a:latin typeface="Calibri" charset="0"/>
                <a:sym typeface="Symbol" charset="2"/>
              </a:rPr>
              <a:t>x</a:t>
            </a:r>
            <a:r>
              <a:rPr lang="en-US" sz="2800" i="1" baseline="-25000" dirty="0" err="1">
                <a:latin typeface="Calibri" charset="0"/>
                <a:sym typeface="Symbol" charset="2"/>
              </a:rPr>
              <a:t>i</a:t>
            </a:r>
            <a:r>
              <a:rPr lang="en-US" sz="2800" dirty="0" err="1">
                <a:latin typeface="Calibri" charset="0"/>
                <a:sym typeface="Symbol" charset="2"/>
              </a:rPr>
              <a:t>|</a:t>
            </a:r>
            <a:r>
              <a:rPr lang="en-US" sz="2800" i="1" dirty="0" err="1">
                <a:latin typeface="Calibri" charset="0"/>
                <a:sym typeface="Symbol" charset="2"/>
              </a:rPr>
              <a:t>c</a:t>
            </a:r>
            <a:r>
              <a:rPr lang="en-US" sz="2800" i="1" baseline="-25000" dirty="0" err="1">
                <a:latin typeface="Calibri" charset="0"/>
                <a:sym typeface="Symbol" charset="2"/>
              </a:rPr>
              <a:t>j</a:t>
            </a:r>
            <a:r>
              <a:rPr lang="en-US" sz="2800" dirty="0">
                <a:latin typeface="Calibri" charset="0"/>
                <a:sym typeface="Symbol" charset="2"/>
              </a:rPr>
              <a:t>) are independent given the class </a:t>
            </a:r>
            <a:r>
              <a:rPr lang="en-US" sz="2800" i="1" dirty="0">
                <a:latin typeface="Calibri" charset="0"/>
                <a:sym typeface="Symbol" charset="2"/>
              </a:rPr>
              <a:t>c.</a:t>
            </a:r>
            <a:endParaRPr lang="en-US" sz="2800" i="1" dirty="0">
              <a:latin typeface="Times New Roman" charset="0"/>
            </a:endParaRPr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186860"/>
              </p:ext>
            </p:extLst>
          </p:nvPr>
        </p:nvGraphicFramePr>
        <p:xfrm>
          <a:off x="304801" y="4866109"/>
          <a:ext cx="8183564" cy="643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8" name="Equation" r:id="rId5" imgW="3492500" imgH="215900" progId="Equation.3">
                  <p:embed/>
                </p:oleObj>
              </mc:Choice>
              <mc:Fallback>
                <p:oleObj name="Equation" r:id="rId5" imgW="3492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1" y="4866109"/>
                        <a:ext cx="8183564" cy="6434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1195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5180"/>
            <a:ext cx="8991600" cy="990600"/>
          </a:xfrm>
        </p:spPr>
        <p:txBody>
          <a:bodyPr>
            <a:normAutofit/>
          </a:bodyPr>
          <a:lstStyle/>
          <a:p>
            <a:r>
              <a:rPr lang="en-US" dirty="0"/>
              <a:t>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 Classifier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43160"/>
              </p:ext>
            </p:extLst>
          </p:nvPr>
        </p:nvGraphicFramePr>
        <p:xfrm>
          <a:off x="762001" y="2006601"/>
          <a:ext cx="7431740" cy="1149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3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1" y="2006601"/>
                        <a:ext cx="7431740" cy="1149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5284186"/>
              </p:ext>
            </p:extLst>
          </p:nvPr>
        </p:nvGraphicFramePr>
        <p:xfrm>
          <a:off x="914401" y="3640667"/>
          <a:ext cx="7279340" cy="1515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4" name="Equation" r:id="rId5" imgW="1828800" imgH="368300" progId="Equation.3">
                  <p:embed/>
                </p:oleObj>
              </mc:Choice>
              <mc:Fallback>
                <p:oleObj name="Equation" r:id="rId5" imgW="18288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1" y="3640667"/>
                        <a:ext cx="7279340" cy="15155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968299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Example</a:t>
            </a:r>
          </a:p>
        </p:txBody>
      </p:sp>
    </p:spTree>
    <p:extLst>
      <p:ext uri="{BB962C8B-B14F-4D97-AF65-F5344CB8AC3E}">
        <p14:creationId xmlns:p14="http://schemas.microsoft.com/office/powerpoint/2010/main" val="1025365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Nearest neighbor</a:t>
            </a:r>
          </a:p>
          <a:p>
            <a:r>
              <a:rPr lang="en-US" dirty="0"/>
              <a:t>Decision Trees</a:t>
            </a:r>
          </a:p>
          <a:p>
            <a:r>
              <a:rPr lang="en-US" dirty="0">
                <a:solidFill>
                  <a:srgbClr val="FF0000"/>
                </a:solidFill>
              </a:rPr>
              <a:t>Logistic Regression</a:t>
            </a:r>
          </a:p>
          <a:p>
            <a:r>
              <a:rPr lang="en-US" dirty="0">
                <a:solidFill>
                  <a:srgbClr val="FF0000"/>
                </a:solidFill>
              </a:rPr>
              <a:t>Support Vector Machines</a:t>
            </a:r>
          </a:p>
          <a:p>
            <a:r>
              <a:rPr lang="en-US" dirty="0"/>
              <a:t>Bayes Classifier</a:t>
            </a:r>
          </a:p>
          <a:p>
            <a:r>
              <a:rPr lang="en-US" dirty="0"/>
              <a:t>Ensembles</a:t>
            </a:r>
          </a:p>
          <a:p>
            <a:pPr lvl="1"/>
            <a:r>
              <a:rPr lang="en-US" dirty="0"/>
              <a:t>Bagging</a:t>
            </a:r>
          </a:p>
          <a:p>
            <a:pPr lvl="1"/>
            <a:r>
              <a:rPr lang="en-US" dirty="0"/>
              <a:t>Boosting</a:t>
            </a:r>
          </a:p>
          <a:p>
            <a:pPr lvl="1"/>
            <a:r>
              <a:rPr lang="en-US" dirty="0"/>
              <a:t>Random Forests</a:t>
            </a:r>
          </a:p>
          <a:p>
            <a:r>
              <a:rPr lang="en-US" dirty="0"/>
              <a:t>Neural Networks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ight Bracket 3"/>
          <p:cNvSpPr/>
          <p:nvPr/>
        </p:nvSpPr>
        <p:spPr>
          <a:xfrm>
            <a:off x="4356119" y="2360577"/>
            <a:ext cx="484094" cy="1004047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78507" y="2360577"/>
            <a:ext cx="3630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We’ll cover these two in class today</a:t>
            </a:r>
          </a:p>
        </p:txBody>
      </p:sp>
    </p:spTree>
    <p:extLst>
      <p:ext uri="{BB962C8B-B14F-4D97-AF65-F5344CB8AC3E}">
        <p14:creationId xmlns:p14="http://schemas.microsoft.com/office/powerpoint/2010/main" val="2142703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Fast</a:t>
            </a:r>
          </a:p>
          <a:p>
            <a:pPr lvl="1"/>
            <a:r>
              <a:rPr lang="en-US" dirty="0"/>
              <a:t>No need to fill in missing data</a:t>
            </a:r>
          </a:p>
          <a:p>
            <a:pPr lvl="1"/>
            <a:r>
              <a:rPr lang="en-US" dirty="0"/>
              <a:t>Explicitly handles class priors</a:t>
            </a:r>
          </a:p>
          <a:p>
            <a:pPr lvl="1"/>
            <a:r>
              <a:rPr lang="en-US" dirty="0"/>
              <a:t>Incrementally updated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Independence assumption may be violated in practice (Features are correlated)</a:t>
            </a:r>
          </a:p>
          <a:p>
            <a:pPr lvl="1"/>
            <a:r>
              <a:rPr lang="en-US" dirty="0"/>
              <a:t>Gives skewed probability estimates when # of features is large. Why?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</p:spTree>
    <p:extLst>
      <p:ext uri="{BB962C8B-B14F-4D97-AF65-F5344CB8AC3E}">
        <p14:creationId xmlns:p14="http://schemas.microsoft.com/office/powerpoint/2010/main" val="8394022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would Naïve Bayes fail?</a:t>
            </a:r>
          </a:p>
          <a:p>
            <a:endParaRPr lang="en-US" dirty="0"/>
          </a:p>
          <a:p>
            <a:r>
              <a:rPr lang="en-US" dirty="0"/>
              <a:t>How would you relax some of the assumptions behind naïve </a:t>
            </a:r>
            <a:r>
              <a:rPr lang="en-US" dirty="0" err="1"/>
              <a:t>bayes</a:t>
            </a:r>
            <a:r>
              <a:rPr lang="en-US" dirty="0"/>
              <a:t> to make it more robust?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think about</a:t>
            </a:r>
          </a:p>
        </p:txBody>
      </p:sp>
    </p:spTree>
    <p:extLst>
      <p:ext uri="{BB962C8B-B14F-4D97-AF65-F5344CB8AC3E}">
        <p14:creationId xmlns:p14="http://schemas.microsoft.com/office/powerpoint/2010/main" val="80606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Nearest Neighbor</a:t>
            </a:r>
          </a:p>
          <a:p>
            <a:r>
              <a:rPr lang="en-US" dirty="0"/>
              <a:t>Decision Trees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covered last class</a:t>
            </a:r>
          </a:p>
        </p:txBody>
      </p:sp>
    </p:spTree>
    <p:extLst>
      <p:ext uri="{BB962C8B-B14F-4D97-AF65-F5344CB8AC3E}">
        <p14:creationId xmlns:p14="http://schemas.microsoft.com/office/powerpoint/2010/main" val="1063223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</a:t>
            </a:r>
            <a:r>
              <a:rPr lang="en-US" i="1" dirty="0"/>
              <a:t>x</a:t>
            </a:r>
            <a:r>
              <a:rPr lang="en-US" dirty="0"/>
              <a:t> to a 0-1 space  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77491-96D1-624B-887E-9135F1FD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224" y="1980975"/>
            <a:ext cx="5649258" cy="432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70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estimate parameters (β</a:t>
            </a:r>
            <a:r>
              <a:rPr lang="en-US" baseline="-25000" dirty="0" err="1"/>
              <a:t>i</a:t>
            </a:r>
            <a:r>
              <a:rPr lang="en-US" dirty="0"/>
              <a:t>) to estimate log-odds Log (P/ (1</a:t>
            </a:r>
            <a:r>
              <a:rPr lang="mr-IN" dirty="0"/>
              <a:t>–</a:t>
            </a:r>
            <a:r>
              <a:rPr lang="en-US" dirty="0"/>
              <a:t> P))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Log (P/ (1</a:t>
            </a:r>
            <a:r>
              <a:rPr lang="mr-IN" dirty="0"/>
              <a:t>–</a:t>
            </a:r>
            <a:r>
              <a:rPr lang="en-US" dirty="0"/>
              <a:t> P)) = β</a:t>
            </a:r>
            <a:r>
              <a:rPr lang="en-US" baseline="-25000" dirty="0"/>
              <a:t>0</a:t>
            </a:r>
            <a:r>
              <a:rPr lang="en-US" dirty="0"/>
              <a:t> + β</a:t>
            </a:r>
            <a:r>
              <a:rPr lang="en-US" baseline="-25000" dirty="0" err="1"/>
              <a:t>i</a:t>
            </a:r>
            <a:r>
              <a:rPr lang="en-US" dirty="0"/>
              <a:t> X</a:t>
            </a:r>
            <a:r>
              <a:rPr lang="en-US" baseline="-25000" dirty="0"/>
              <a:t>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520576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1-Dimensional Decision Boundary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172" r="6828"/>
          <a:stretch/>
        </p:blipFill>
        <p:spPr>
          <a:xfrm>
            <a:off x="1066800" y="1323788"/>
            <a:ext cx="7010400" cy="248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442" r="4554"/>
          <a:stretch/>
        </p:blipFill>
        <p:spPr>
          <a:xfrm>
            <a:off x="1111626" y="3970364"/>
            <a:ext cx="69028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58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2-D Decision Boundary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1881"/>
            <a:ext cx="4506481" cy="38935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47" y="1599290"/>
            <a:ext cx="4414159" cy="441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70778"/>
      </p:ext>
    </p:extLst>
  </p:cSld>
  <p:clrMapOvr>
    <a:masterClrMapping/>
  </p:clrMapOvr>
</p:sld>
</file>

<file path=ppt/theme/theme1.xml><?xml version="1.0" encoding="utf-8"?>
<a:theme xmlns:a="http://schemas.openxmlformats.org/drawingml/2006/main" name="ghani uofc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ghani uofc template.potx</Template>
  <TotalTime>18308</TotalTime>
  <Words>810</Words>
  <Application>Microsoft Macintosh PowerPoint</Application>
  <PresentationFormat>On-screen Show (4:3)</PresentationFormat>
  <Paragraphs>184</Paragraphs>
  <Slides>41</Slides>
  <Notes>3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ＭＳ Ｐゴシック</vt:lpstr>
      <vt:lpstr>新細明體</vt:lpstr>
      <vt:lpstr>宋体</vt:lpstr>
      <vt:lpstr>Arial</vt:lpstr>
      <vt:lpstr>Calibri</vt:lpstr>
      <vt:lpstr>Cambria Math</vt:lpstr>
      <vt:lpstr>Mangal</vt:lpstr>
      <vt:lpstr>Symbol</vt:lpstr>
      <vt:lpstr>Times New Roman</vt:lpstr>
      <vt:lpstr>ghani uofc template</vt:lpstr>
      <vt:lpstr>Equation</vt:lpstr>
      <vt:lpstr>Supervised Learning Logistic Regression and SVMs</vt:lpstr>
      <vt:lpstr>Types of Learning</vt:lpstr>
      <vt:lpstr>Supervised learning framework</vt:lpstr>
      <vt:lpstr>Methods</vt:lpstr>
      <vt:lpstr>What we covered last class</vt:lpstr>
      <vt:lpstr>Logistic Regression</vt:lpstr>
      <vt:lpstr>Logistic Regression</vt:lpstr>
      <vt:lpstr>1-Dimensional Decision Boundary</vt:lpstr>
      <vt:lpstr>2-D Decision Boundary</vt:lpstr>
      <vt:lpstr>What are we optimizing for?</vt:lpstr>
      <vt:lpstr>Training</vt:lpstr>
      <vt:lpstr>How do you train a Logistic Regression model?</vt:lpstr>
      <vt:lpstr>Interpreting Logistic Regression coefficients</vt:lpstr>
      <vt:lpstr>How does Logistic Regression control underfitting and overfitting?</vt:lpstr>
      <vt:lpstr>Regularization</vt:lpstr>
      <vt:lpstr>PowerPoint Presentation</vt:lpstr>
      <vt:lpstr>Regularization</vt:lpstr>
      <vt:lpstr>Data Preparation?</vt:lpstr>
      <vt:lpstr>More about Logistic Regression</vt:lpstr>
      <vt:lpstr>Linear Classifiers</vt:lpstr>
      <vt:lpstr>Which is the “best” separator?</vt:lpstr>
      <vt:lpstr>Support Vector Machines</vt:lpstr>
      <vt:lpstr>PowerPoint Presentation</vt:lpstr>
      <vt:lpstr>Linear SVMs Mathematically</vt:lpstr>
      <vt:lpstr>PowerPoint Presentation</vt:lpstr>
      <vt:lpstr>Solving constrained optimization</vt:lpstr>
      <vt:lpstr>Slack Variables</vt:lpstr>
      <vt:lpstr>PowerPoint Presentation</vt:lpstr>
      <vt:lpstr>Nonlinear SVMs</vt:lpstr>
      <vt:lpstr>Logit vs Linear SVMs</vt:lpstr>
      <vt:lpstr>Using SVMs</vt:lpstr>
      <vt:lpstr>Probabilistic Classifiers</vt:lpstr>
      <vt:lpstr>Bayes’ Rule</vt:lpstr>
      <vt:lpstr>Naïve Bayes Classifier</vt:lpstr>
      <vt:lpstr>Naïve Bayes Classifier</vt:lpstr>
      <vt:lpstr>Naïve Bayes Classifier</vt:lpstr>
      <vt:lpstr>Naïve Bayes -  Independence Assumptions</vt:lpstr>
      <vt:lpstr>Naïve Bayes Classifier</vt:lpstr>
      <vt:lpstr>Naïve Bayes Example</vt:lpstr>
      <vt:lpstr>Pros and Cons</vt:lpstr>
      <vt:lpstr>Questions to think about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(Real-Time) Data and Analytics</dc:title>
  <dc:creator>rg</dc:creator>
  <cp:lastModifiedBy>rayid ghani</cp:lastModifiedBy>
  <cp:revision>143</cp:revision>
  <dcterms:created xsi:type="dcterms:W3CDTF">2013-08-06T06:32:01Z</dcterms:created>
  <dcterms:modified xsi:type="dcterms:W3CDTF">2019-04-16T14:55:19Z</dcterms:modified>
</cp:coreProperties>
</file>